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679" r:id="rId2"/>
  </p:sldMasterIdLst>
  <p:notesMasterIdLst>
    <p:notesMasterId r:id="rId16"/>
  </p:notesMasterIdLst>
  <p:sldIdLst>
    <p:sldId id="256" r:id="rId3"/>
    <p:sldId id="281" r:id="rId4"/>
    <p:sldId id="282" r:id="rId5"/>
    <p:sldId id="283" r:id="rId6"/>
    <p:sldId id="293" r:id="rId7"/>
    <p:sldId id="285" r:id="rId8"/>
    <p:sldId id="286" r:id="rId9"/>
    <p:sldId id="289" r:id="rId10"/>
    <p:sldId id="290" r:id="rId11"/>
    <p:sldId id="288" r:id="rId12"/>
    <p:sldId id="291" r:id="rId13"/>
    <p:sldId id="292" r:id="rId14"/>
    <p:sldId id="287" r:id="rId1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AAEB"/>
    <a:srgbClr val="FFFAEE"/>
    <a:srgbClr val="09030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9" autoAdjust="0"/>
    <p:restoredTop sz="87775" autoAdjust="0"/>
  </p:normalViewPr>
  <p:slideViewPr>
    <p:cSldViewPr snapToGrid="0" snapToObjects="1">
      <p:cViewPr varScale="1">
        <p:scale>
          <a:sx n="110" d="100"/>
          <a:sy n="110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8C1C0A-680B-514E-97E2-F9285646AC75}" type="doc">
      <dgm:prSet loTypeId="urn:microsoft.com/office/officeart/2005/8/layout/radial4" loCatId="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EB51000-1752-534E-BB49-6D77505B21A0}">
      <dgm:prSet custT="1"/>
      <dgm:spPr/>
      <dgm:t>
        <a:bodyPr anchor="t"/>
        <a:lstStyle/>
        <a:p>
          <a:pPr>
            <a:spcAft>
              <a:spcPts val="0"/>
            </a:spcAft>
          </a:pPr>
          <a:r>
            <a:rPr lang="en-US" altLang="zh-CN" sz="2000" b="0" u="sng" dirty="0" smtClean="0">
              <a:latin typeface="Gill Sans MT" panose="020B0502020104020203" pitchFamily="34" charset="0"/>
            </a:rPr>
            <a:t>1</a:t>
          </a:r>
          <a:endParaRPr lang="zh-CN" altLang="en-US" sz="2000" b="0" u="sng" dirty="0">
            <a:latin typeface="Gill Sans MT" panose="020B0502020104020203" pitchFamily="34" charset="0"/>
          </a:endParaRPr>
        </a:p>
        <a:p>
          <a:pPr>
            <a:spcAft>
              <a:spcPts val="0"/>
            </a:spcAft>
          </a:pPr>
          <a:r>
            <a:rPr lang="en-US" altLang="zh-CN" sz="2000" dirty="0">
              <a:latin typeface="Gill Sans MT" panose="020B0502020104020203" pitchFamily="34" charset="0"/>
            </a:rPr>
            <a:t>FM</a:t>
          </a:r>
          <a:r>
            <a:rPr lang="zh-CN" altLang="en-US" sz="2000" dirty="0">
              <a:latin typeface="Gill Sans MT" panose="020B0502020104020203" pitchFamily="34" charset="0"/>
            </a:rPr>
            <a:t> </a:t>
          </a:r>
          <a:r>
            <a:rPr lang="en-US" sz="2000" dirty="0">
              <a:latin typeface="Gill Sans MT" panose="020B0502020104020203" pitchFamily="34" charset="0"/>
            </a:rPr>
            <a:t>with </a:t>
          </a:r>
          <a:r>
            <a:rPr lang="en-US" altLang="zh-CN" sz="2000" dirty="0">
              <a:latin typeface="Gill Sans MT" panose="020B0502020104020203" pitchFamily="34" charset="0"/>
            </a:rPr>
            <a:t>only</a:t>
          </a:r>
          <a:r>
            <a:rPr lang="zh-CN" altLang="en-US" sz="2000" dirty="0">
              <a:latin typeface="Gill Sans MT" panose="020B0502020104020203" pitchFamily="34" charset="0"/>
            </a:rPr>
            <a:t> </a:t>
          </a:r>
          <a:r>
            <a:rPr lang="en-US" sz="2000" dirty="0">
              <a:latin typeface="Gill Sans MT" panose="020B0502020104020203" pitchFamily="34" charset="0"/>
            </a:rPr>
            <a:t>Rating Database</a:t>
          </a:r>
          <a:endParaRPr lang="zh-CN" altLang="en-US" sz="2000" dirty="0">
            <a:latin typeface="Gill Sans MT" panose="020B0502020104020203" pitchFamily="34" charset="0"/>
          </a:endParaRPr>
        </a:p>
        <a:p>
          <a:pPr>
            <a:spcAft>
              <a:spcPts val="0"/>
            </a:spcAft>
          </a:pPr>
          <a:r>
            <a:rPr lang="en-US" altLang="zh-CN" sz="2000" dirty="0">
              <a:latin typeface="Gill Sans MT" panose="020B0502020104020203" pitchFamily="34" charset="0"/>
            </a:rPr>
            <a:t>RMSE:</a:t>
          </a:r>
          <a:r>
            <a:rPr lang="zh-CN" altLang="en-US" sz="2000" dirty="0">
              <a:latin typeface="Gill Sans MT" panose="020B0502020104020203" pitchFamily="34" charset="0"/>
            </a:rPr>
            <a:t> </a:t>
          </a:r>
          <a:r>
            <a:rPr lang="en-US" sz="2000" dirty="0">
              <a:latin typeface="Gill Sans MT" panose="020B0502020104020203" pitchFamily="34" charset="0"/>
            </a:rPr>
            <a:t>1.6</a:t>
          </a:r>
          <a:r>
            <a:rPr lang="en-US" altLang="zh-CN" sz="2000" dirty="0">
              <a:latin typeface="Gill Sans MT" panose="020B0502020104020203" pitchFamily="34" charset="0"/>
            </a:rPr>
            <a:t>944</a:t>
          </a:r>
          <a:r>
            <a:rPr lang="en-US" sz="2000" dirty="0">
              <a:latin typeface="Gill Sans MT" panose="020B0502020104020203" pitchFamily="34" charset="0"/>
            </a:rPr>
            <a:t> </a:t>
          </a:r>
        </a:p>
      </dgm:t>
    </dgm:pt>
    <dgm:pt modelId="{EC199A1E-D9AB-1546-84C3-814FDEFDC28A}" type="parTrans" cxnId="{F6A721F4-EFAB-0A42-B403-5500BEFEBC5A}">
      <dgm:prSet/>
      <dgm:spPr/>
      <dgm:t>
        <a:bodyPr/>
        <a:lstStyle/>
        <a:p>
          <a:endParaRPr lang="en-US" sz="2000">
            <a:latin typeface="Gill Sans MT" panose="020B0502020104020203" pitchFamily="34" charset="0"/>
          </a:endParaRPr>
        </a:p>
      </dgm:t>
    </dgm:pt>
    <dgm:pt modelId="{7D1F7D98-BD9B-364A-9CCE-83AB29D8CDAC}" type="sibTrans" cxnId="{F6A721F4-EFAB-0A42-B403-5500BEFEBC5A}">
      <dgm:prSet/>
      <dgm:spPr/>
      <dgm:t>
        <a:bodyPr/>
        <a:lstStyle/>
        <a:p>
          <a:endParaRPr lang="en-US">
            <a:latin typeface="Gill Sans MT" panose="020B0502020104020203" pitchFamily="34" charset="0"/>
          </a:endParaRPr>
        </a:p>
      </dgm:t>
    </dgm:pt>
    <dgm:pt modelId="{5D6500F1-7BE6-1C48-B31F-77200409CF2F}">
      <dgm:prSet custT="1"/>
      <dgm:spPr/>
      <dgm:t>
        <a:bodyPr anchor="t"/>
        <a:lstStyle/>
        <a:p>
          <a:pPr>
            <a:spcAft>
              <a:spcPts val="0"/>
            </a:spcAft>
          </a:pPr>
          <a:r>
            <a:rPr lang="en-US" altLang="zh-CN" sz="2000" b="0" u="sng" dirty="0" smtClean="0">
              <a:latin typeface="Gill Sans MT" panose="020B0502020104020203" pitchFamily="34" charset="0"/>
            </a:rPr>
            <a:t>II</a:t>
          </a:r>
          <a:endParaRPr lang="zh-CN" altLang="en-US" sz="2000" b="0" u="sng" dirty="0">
            <a:latin typeface="Gill Sans MT" panose="020B0502020104020203" pitchFamily="34" charset="0"/>
          </a:endParaRPr>
        </a:p>
        <a:p>
          <a:pPr>
            <a:spcAft>
              <a:spcPts val="0"/>
            </a:spcAft>
          </a:pPr>
          <a:r>
            <a:rPr lang="en-US" altLang="zh-CN" sz="2000" dirty="0">
              <a:latin typeface="Gill Sans MT" panose="020B0502020104020203" pitchFamily="34" charset="0"/>
            </a:rPr>
            <a:t>FM</a:t>
          </a:r>
          <a:r>
            <a:rPr lang="zh-CN" altLang="en-US" sz="2000" dirty="0">
              <a:latin typeface="Gill Sans MT" panose="020B0502020104020203" pitchFamily="34" charset="0"/>
            </a:rPr>
            <a:t> </a:t>
          </a:r>
          <a:r>
            <a:rPr lang="en-US" sz="2000" dirty="0">
              <a:latin typeface="Gill Sans MT" panose="020B0502020104020203" pitchFamily="34" charset="0"/>
            </a:rPr>
            <a:t>with Rating Database </a:t>
          </a:r>
          <a:r>
            <a:rPr lang="en-US" altLang="zh-CN" sz="2000" dirty="0">
              <a:latin typeface="Gill Sans MT" panose="020B0502020104020203" pitchFamily="34" charset="0"/>
            </a:rPr>
            <a:t>+</a:t>
          </a:r>
          <a:r>
            <a:rPr lang="en-US" sz="2000" dirty="0">
              <a:latin typeface="Gill Sans MT" panose="020B0502020104020203" pitchFamily="34" charset="0"/>
            </a:rPr>
            <a:t> Movie Genre</a:t>
          </a:r>
          <a:endParaRPr lang="zh-CN" altLang="en-US" sz="2000" dirty="0">
            <a:latin typeface="Gill Sans MT" panose="020B0502020104020203" pitchFamily="34" charset="0"/>
          </a:endParaRPr>
        </a:p>
        <a:p>
          <a:pPr>
            <a:spcAft>
              <a:spcPts val="0"/>
            </a:spcAft>
          </a:pPr>
          <a:r>
            <a:rPr lang="en-US" altLang="zh-CN" sz="2000" dirty="0">
              <a:latin typeface="Gill Sans MT" panose="020B0502020104020203" pitchFamily="34" charset="0"/>
            </a:rPr>
            <a:t>RMSE:</a:t>
          </a:r>
          <a:r>
            <a:rPr lang="zh-CN" altLang="en-US" sz="2000" dirty="0">
              <a:latin typeface="Gill Sans MT" panose="020B0502020104020203" pitchFamily="34" charset="0"/>
            </a:rPr>
            <a:t> </a:t>
          </a:r>
          <a:r>
            <a:rPr lang="en-US" sz="2000" dirty="0">
              <a:latin typeface="Gill Sans MT" panose="020B0502020104020203" pitchFamily="34" charset="0"/>
            </a:rPr>
            <a:t>1.</a:t>
          </a:r>
          <a:r>
            <a:rPr lang="en-US" altLang="zh-CN" sz="2000" dirty="0">
              <a:latin typeface="Gill Sans MT" panose="020B0502020104020203" pitchFamily="34" charset="0"/>
            </a:rPr>
            <a:t>8224</a:t>
          </a:r>
          <a:endParaRPr lang="en-US" sz="2000" dirty="0">
            <a:latin typeface="Gill Sans MT" panose="020B0502020104020203" pitchFamily="34" charset="0"/>
          </a:endParaRPr>
        </a:p>
      </dgm:t>
    </dgm:pt>
    <dgm:pt modelId="{A1892796-F606-CE42-BBDA-9EC43EEAEA7F}" type="parTrans" cxnId="{6D2F3BFE-FCD7-794E-873E-1D88975DAD6C}">
      <dgm:prSet/>
      <dgm:spPr/>
      <dgm:t>
        <a:bodyPr/>
        <a:lstStyle/>
        <a:p>
          <a:endParaRPr lang="en-US" sz="2000">
            <a:latin typeface="Gill Sans MT" panose="020B0502020104020203" pitchFamily="34" charset="0"/>
          </a:endParaRPr>
        </a:p>
      </dgm:t>
    </dgm:pt>
    <dgm:pt modelId="{50D4FCFB-8F14-A14E-9752-DDCE125E9FE4}" type="sibTrans" cxnId="{6D2F3BFE-FCD7-794E-873E-1D88975DAD6C}">
      <dgm:prSet/>
      <dgm:spPr/>
      <dgm:t>
        <a:bodyPr/>
        <a:lstStyle/>
        <a:p>
          <a:endParaRPr lang="en-US">
            <a:latin typeface="Gill Sans MT" panose="020B0502020104020203" pitchFamily="34" charset="0"/>
          </a:endParaRPr>
        </a:p>
      </dgm:t>
    </dgm:pt>
    <dgm:pt modelId="{46F410A0-0866-2545-B5B5-140AFD539425}">
      <dgm:prSet custT="1"/>
      <dgm:spPr/>
      <dgm:t>
        <a:bodyPr anchor="t"/>
        <a:lstStyle/>
        <a:p>
          <a:pPr>
            <a:spcAft>
              <a:spcPts val="0"/>
            </a:spcAft>
          </a:pPr>
          <a:r>
            <a:rPr lang="en-US" altLang="zh-CN" sz="2000" u="sng" dirty="0" smtClean="0">
              <a:latin typeface="Gill Sans MT" panose="020B0502020104020203" pitchFamily="34" charset="0"/>
            </a:rPr>
            <a:t>III</a:t>
          </a:r>
          <a:endParaRPr lang="zh-CN" altLang="en-US" sz="2000" u="sng" dirty="0">
            <a:latin typeface="Gill Sans MT" panose="020B0502020104020203" pitchFamily="34" charset="0"/>
          </a:endParaRPr>
        </a:p>
        <a:p>
          <a:pPr>
            <a:spcAft>
              <a:spcPts val="0"/>
            </a:spcAft>
          </a:pPr>
          <a:r>
            <a:rPr lang="en-US" altLang="zh-CN" sz="2000" dirty="0">
              <a:latin typeface="Gill Sans MT" panose="020B0502020104020203" pitchFamily="34" charset="0"/>
            </a:rPr>
            <a:t>FM</a:t>
          </a:r>
          <a:r>
            <a:rPr lang="zh-CN" altLang="en-US" sz="2000" dirty="0">
              <a:latin typeface="Gill Sans MT" panose="020B0502020104020203" pitchFamily="34" charset="0"/>
            </a:rPr>
            <a:t> </a:t>
          </a:r>
          <a:r>
            <a:rPr lang="en-US" sz="2000" dirty="0">
              <a:latin typeface="Gill Sans MT" panose="020B0502020104020203" pitchFamily="34" charset="0"/>
            </a:rPr>
            <a:t>with Rating Database </a:t>
          </a:r>
          <a:r>
            <a:rPr lang="en-US" altLang="zh-CN" sz="2000" dirty="0">
              <a:latin typeface="Gill Sans MT" panose="020B0502020104020203" pitchFamily="34" charset="0"/>
            </a:rPr>
            <a:t>+</a:t>
          </a:r>
          <a:r>
            <a:rPr lang="en-US" sz="2000" dirty="0">
              <a:latin typeface="Gill Sans MT" panose="020B0502020104020203" pitchFamily="34" charset="0"/>
            </a:rPr>
            <a:t> Movie OMDB </a:t>
          </a:r>
          <a:r>
            <a:rPr lang="en-US" altLang="zh-CN" sz="2000" dirty="0">
              <a:latin typeface="Gill Sans MT" panose="020B0502020104020203" pitchFamily="34" charset="0"/>
            </a:rPr>
            <a:t>RMSE:</a:t>
          </a:r>
          <a:r>
            <a:rPr lang="zh-CN" altLang="en-US" sz="2000" dirty="0">
              <a:latin typeface="Gill Sans MT" panose="020B0502020104020203" pitchFamily="34" charset="0"/>
            </a:rPr>
            <a:t> </a:t>
          </a:r>
          <a:r>
            <a:rPr lang="en-US" sz="2000" dirty="0">
              <a:latin typeface="Gill Sans MT" panose="020B0502020104020203" pitchFamily="34" charset="0"/>
            </a:rPr>
            <a:t>1.6567 </a:t>
          </a:r>
        </a:p>
      </dgm:t>
    </dgm:pt>
    <dgm:pt modelId="{CA816804-521F-AD43-9444-1273FC7C4FB1}" type="parTrans" cxnId="{A04876D5-8700-1444-8ADC-02D5B6F4C48C}">
      <dgm:prSet/>
      <dgm:spPr/>
      <dgm:t>
        <a:bodyPr/>
        <a:lstStyle/>
        <a:p>
          <a:endParaRPr lang="en-US" sz="2000">
            <a:latin typeface="Gill Sans MT" panose="020B0502020104020203" pitchFamily="34" charset="0"/>
          </a:endParaRPr>
        </a:p>
      </dgm:t>
    </dgm:pt>
    <dgm:pt modelId="{C7FFD8A4-2190-BB45-94EA-55225F9B64E0}" type="sibTrans" cxnId="{A04876D5-8700-1444-8ADC-02D5B6F4C48C}">
      <dgm:prSet/>
      <dgm:spPr/>
      <dgm:t>
        <a:bodyPr/>
        <a:lstStyle/>
        <a:p>
          <a:endParaRPr lang="en-US">
            <a:latin typeface="Gill Sans MT" panose="020B0502020104020203" pitchFamily="34" charset="0"/>
          </a:endParaRPr>
        </a:p>
      </dgm:t>
    </dgm:pt>
    <dgm:pt modelId="{FD93A915-055B-8F47-8E97-FFCFDF3E8666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altLang="zh-CN" sz="2000" dirty="0">
              <a:latin typeface="Gill Sans MT" panose="020B0502020104020203" pitchFamily="34" charset="0"/>
            </a:rPr>
            <a:t>FM</a:t>
          </a:r>
          <a:r>
            <a:rPr lang="en-US" sz="2000" dirty="0">
              <a:latin typeface="Gill Sans MT" panose="020B0502020104020203" pitchFamily="34" charset="0"/>
            </a:rPr>
            <a:t> with Rating Database</a:t>
          </a:r>
          <a:r>
            <a:rPr lang="zh-CN" altLang="en-US" sz="2000" dirty="0">
              <a:latin typeface="Gill Sans MT" panose="020B0502020104020203" pitchFamily="34" charset="0"/>
            </a:rPr>
            <a:t> </a:t>
          </a:r>
        </a:p>
        <a:p>
          <a:r>
            <a:rPr lang="en-US" altLang="zh-CN" sz="2000" dirty="0">
              <a:latin typeface="Gill Sans MT" panose="020B0502020104020203" pitchFamily="34" charset="0"/>
            </a:rPr>
            <a:t>+</a:t>
          </a:r>
          <a:r>
            <a:rPr lang="en-US" sz="2000" dirty="0">
              <a:latin typeface="Gill Sans MT" panose="020B0502020104020203" pitchFamily="34" charset="0"/>
            </a:rPr>
            <a:t> Genre </a:t>
          </a:r>
          <a:endParaRPr lang="zh-CN" altLang="en-US" sz="2000" dirty="0">
            <a:latin typeface="Gill Sans MT" panose="020B0502020104020203" pitchFamily="34" charset="0"/>
          </a:endParaRPr>
        </a:p>
        <a:p>
          <a:r>
            <a:rPr lang="en-US" altLang="zh-CN" sz="2000" dirty="0">
              <a:latin typeface="Gill Sans MT" panose="020B0502020104020203" pitchFamily="34" charset="0"/>
            </a:rPr>
            <a:t>+</a:t>
          </a:r>
          <a:r>
            <a:rPr lang="en-US" sz="2000" dirty="0">
              <a:latin typeface="Gill Sans MT" panose="020B0502020104020203" pitchFamily="34" charset="0"/>
            </a:rPr>
            <a:t> Movie OMDB </a:t>
          </a:r>
          <a:endParaRPr lang="zh-CN" altLang="en-US" sz="2000" dirty="0">
            <a:latin typeface="Gill Sans MT" panose="020B0502020104020203" pitchFamily="34" charset="0"/>
          </a:endParaRPr>
        </a:p>
        <a:p>
          <a:r>
            <a:rPr lang="zh-CN" altLang="en-US" sz="2000" dirty="0">
              <a:latin typeface="Gill Sans MT" panose="020B0502020104020203" pitchFamily="34" charset="0"/>
            </a:rPr>
            <a:t> </a:t>
          </a:r>
          <a:r>
            <a:rPr lang="en-US" altLang="zh-CN" sz="2000" dirty="0">
              <a:latin typeface="Gill Sans MT" panose="020B0502020104020203" pitchFamily="34" charset="0"/>
            </a:rPr>
            <a:t>RMSE</a:t>
          </a:r>
          <a:r>
            <a:rPr lang="zh-CN" altLang="en-US" sz="2000" dirty="0">
              <a:latin typeface="Gill Sans MT" panose="020B0502020104020203" pitchFamily="34" charset="0"/>
            </a:rPr>
            <a:t> </a:t>
          </a:r>
          <a:r>
            <a:rPr lang="en-US" sz="2000" dirty="0">
              <a:latin typeface="Gill Sans MT" panose="020B0502020104020203" pitchFamily="34" charset="0"/>
            </a:rPr>
            <a:t>:1.6498</a:t>
          </a:r>
        </a:p>
      </dgm:t>
    </dgm:pt>
    <dgm:pt modelId="{F4F36FA2-9EC2-F347-B235-21227DF2F384}" type="sibTrans" cxnId="{1EB61438-BA9C-AD49-8782-BD70E37B36BE}">
      <dgm:prSet/>
      <dgm:spPr/>
      <dgm:t>
        <a:bodyPr/>
        <a:lstStyle/>
        <a:p>
          <a:endParaRPr lang="en-US">
            <a:latin typeface="Gill Sans MT" panose="020B0502020104020203" pitchFamily="34" charset="0"/>
          </a:endParaRPr>
        </a:p>
      </dgm:t>
    </dgm:pt>
    <dgm:pt modelId="{99414D14-7885-3941-9ACE-D13449D2FB9D}" type="parTrans" cxnId="{1EB61438-BA9C-AD49-8782-BD70E37B36BE}">
      <dgm:prSet/>
      <dgm:spPr/>
      <dgm:t>
        <a:bodyPr/>
        <a:lstStyle/>
        <a:p>
          <a:endParaRPr lang="en-US">
            <a:latin typeface="Gill Sans MT" panose="020B0502020104020203" pitchFamily="34" charset="0"/>
          </a:endParaRPr>
        </a:p>
      </dgm:t>
    </dgm:pt>
    <dgm:pt modelId="{88D13439-AD6F-C645-8509-DECB2136EF42}" type="pres">
      <dgm:prSet presAssocID="{2D8C1C0A-680B-514E-97E2-F9285646AC7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C6855D-C31F-E642-A857-1F9800AF854B}" type="pres">
      <dgm:prSet presAssocID="{FD93A915-055B-8F47-8E97-FFCFDF3E8666}" presName="centerShape" presStyleLbl="node0" presStyleIdx="0" presStyleCnt="1" custLinFactNeighborY="28"/>
      <dgm:spPr/>
      <dgm:t>
        <a:bodyPr/>
        <a:lstStyle/>
        <a:p>
          <a:endParaRPr lang="en-US"/>
        </a:p>
      </dgm:t>
    </dgm:pt>
    <dgm:pt modelId="{4ECBA36F-D035-C547-84FE-FC5310EC303D}" type="pres">
      <dgm:prSet presAssocID="{A1892796-F606-CE42-BBDA-9EC43EEAEA7F}" presName="parTrans" presStyleLbl="bgSibTrans2D1" presStyleIdx="0" presStyleCnt="3" custLinFactNeighborX="2418" custLinFactNeighborY="-6993"/>
      <dgm:spPr/>
      <dgm:t>
        <a:bodyPr/>
        <a:lstStyle/>
        <a:p>
          <a:endParaRPr lang="en-US"/>
        </a:p>
      </dgm:t>
    </dgm:pt>
    <dgm:pt modelId="{6B1E4599-964B-994C-BC39-374F004382D7}" type="pres">
      <dgm:prSet presAssocID="{5D6500F1-7BE6-1C48-B31F-77200409CF2F}" presName="node" presStyleLbl="node1" presStyleIdx="0" presStyleCnt="3" custScaleX="119585" custScaleY="80355" custRadScaleRad="112917" custRadScaleInc="-4060">
        <dgm:presLayoutVars>
          <dgm:bulletEnabled val="1"/>
        </dgm:presLayoutVars>
      </dgm:prSet>
      <dgm:spPr>
        <a:prstGeom prst="snip1Rect">
          <a:avLst/>
        </a:prstGeom>
      </dgm:spPr>
      <dgm:t>
        <a:bodyPr/>
        <a:lstStyle/>
        <a:p>
          <a:endParaRPr lang="en-US"/>
        </a:p>
      </dgm:t>
    </dgm:pt>
    <dgm:pt modelId="{36CBF2B7-5228-554C-A24B-E1AD4F5992EC}" type="pres">
      <dgm:prSet presAssocID="{EC199A1E-D9AB-1546-84C3-814FDEFDC28A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B5B4EEDB-69B2-2749-ABFD-84A9A02C050F}" type="pres">
      <dgm:prSet presAssocID="{FEB51000-1752-534E-BB49-6D77505B21A0}" presName="node" presStyleLbl="node1" presStyleIdx="1" presStyleCnt="3" custScaleX="119585" custScaleY="80355">
        <dgm:presLayoutVars>
          <dgm:bulletEnabled val="1"/>
        </dgm:presLayoutVars>
      </dgm:prSet>
      <dgm:spPr>
        <a:prstGeom prst="snip1Rect">
          <a:avLst/>
        </a:prstGeom>
      </dgm:spPr>
      <dgm:t>
        <a:bodyPr/>
        <a:lstStyle/>
        <a:p>
          <a:endParaRPr lang="en-US"/>
        </a:p>
      </dgm:t>
    </dgm:pt>
    <dgm:pt modelId="{AB6AF22C-4962-7240-9446-D8D5DB40C575}" type="pres">
      <dgm:prSet presAssocID="{CA816804-521F-AD43-9444-1273FC7C4FB1}" presName="parTrans" presStyleLbl="bgSibTrans2D1" presStyleIdx="2" presStyleCnt="3" custLinFactNeighborY="-9835"/>
      <dgm:spPr/>
      <dgm:t>
        <a:bodyPr/>
        <a:lstStyle/>
        <a:p>
          <a:endParaRPr lang="en-US"/>
        </a:p>
      </dgm:t>
    </dgm:pt>
    <dgm:pt modelId="{653DDC6E-6DF1-DE44-98AA-3C03FBEFD9D6}" type="pres">
      <dgm:prSet presAssocID="{46F410A0-0866-2545-B5B5-140AFD539425}" presName="node" presStyleLbl="node1" presStyleIdx="2" presStyleCnt="3" custScaleX="119585" custScaleY="80355" custRadScaleRad="113380" custRadScaleInc="3453">
        <dgm:presLayoutVars>
          <dgm:bulletEnabled val="1"/>
        </dgm:presLayoutVars>
      </dgm:prSet>
      <dgm:spPr>
        <a:prstGeom prst="snip1Rect">
          <a:avLst/>
        </a:prstGeom>
      </dgm:spPr>
      <dgm:t>
        <a:bodyPr/>
        <a:lstStyle/>
        <a:p>
          <a:endParaRPr lang="en-US"/>
        </a:p>
      </dgm:t>
    </dgm:pt>
  </dgm:ptLst>
  <dgm:cxnLst>
    <dgm:cxn modelId="{FAE651F0-C093-704E-81BD-087F7A010E01}" type="presOf" srcId="{A1892796-F606-CE42-BBDA-9EC43EEAEA7F}" destId="{4ECBA36F-D035-C547-84FE-FC5310EC303D}" srcOrd="0" destOrd="0" presId="urn:microsoft.com/office/officeart/2005/8/layout/radial4"/>
    <dgm:cxn modelId="{E80F29CF-097B-CA42-82B7-A5731785B25A}" type="presOf" srcId="{CA816804-521F-AD43-9444-1273FC7C4FB1}" destId="{AB6AF22C-4962-7240-9446-D8D5DB40C575}" srcOrd="0" destOrd="0" presId="urn:microsoft.com/office/officeart/2005/8/layout/radial4"/>
    <dgm:cxn modelId="{2A6D31DB-E9EF-A348-BB13-420DA54D4B3F}" type="presOf" srcId="{EC199A1E-D9AB-1546-84C3-814FDEFDC28A}" destId="{36CBF2B7-5228-554C-A24B-E1AD4F5992EC}" srcOrd="0" destOrd="0" presId="urn:microsoft.com/office/officeart/2005/8/layout/radial4"/>
    <dgm:cxn modelId="{1EB61438-BA9C-AD49-8782-BD70E37B36BE}" srcId="{2D8C1C0A-680B-514E-97E2-F9285646AC75}" destId="{FD93A915-055B-8F47-8E97-FFCFDF3E8666}" srcOrd="0" destOrd="0" parTransId="{99414D14-7885-3941-9ACE-D13449D2FB9D}" sibTransId="{F4F36FA2-9EC2-F347-B235-21227DF2F384}"/>
    <dgm:cxn modelId="{6D2F3BFE-FCD7-794E-873E-1D88975DAD6C}" srcId="{FD93A915-055B-8F47-8E97-FFCFDF3E8666}" destId="{5D6500F1-7BE6-1C48-B31F-77200409CF2F}" srcOrd="0" destOrd="0" parTransId="{A1892796-F606-CE42-BBDA-9EC43EEAEA7F}" sibTransId="{50D4FCFB-8F14-A14E-9752-DDCE125E9FE4}"/>
    <dgm:cxn modelId="{F6A721F4-EFAB-0A42-B403-5500BEFEBC5A}" srcId="{FD93A915-055B-8F47-8E97-FFCFDF3E8666}" destId="{FEB51000-1752-534E-BB49-6D77505B21A0}" srcOrd="1" destOrd="0" parTransId="{EC199A1E-D9AB-1546-84C3-814FDEFDC28A}" sibTransId="{7D1F7D98-BD9B-364A-9CCE-83AB29D8CDAC}"/>
    <dgm:cxn modelId="{A04876D5-8700-1444-8ADC-02D5B6F4C48C}" srcId="{FD93A915-055B-8F47-8E97-FFCFDF3E8666}" destId="{46F410A0-0866-2545-B5B5-140AFD539425}" srcOrd="2" destOrd="0" parTransId="{CA816804-521F-AD43-9444-1273FC7C4FB1}" sibTransId="{C7FFD8A4-2190-BB45-94EA-55225F9B64E0}"/>
    <dgm:cxn modelId="{223FED14-E7D4-704B-8A66-CFF3E5E9320B}" type="presOf" srcId="{FEB51000-1752-534E-BB49-6D77505B21A0}" destId="{B5B4EEDB-69B2-2749-ABFD-84A9A02C050F}" srcOrd="0" destOrd="0" presId="urn:microsoft.com/office/officeart/2005/8/layout/radial4"/>
    <dgm:cxn modelId="{E545DCCF-8C6A-5C42-B59F-39DF89A398DB}" type="presOf" srcId="{FD93A915-055B-8F47-8E97-FFCFDF3E8666}" destId="{4CC6855D-C31F-E642-A857-1F9800AF854B}" srcOrd="0" destOrd="0" presId="urn:microsoft.com/office/officeart/2005/8/layout/radial4"/>
    <dgm:cxn modelId="{EF69EBC7-0E0E-7549-9E5B-929E76D75761}" type="presOf" srcId="{2D8C1C0A-680B-514E-97E2-F9285646AC75}" destId="{88D13439-AD6F-C645-8509-DECB2136EF42}" srcOrd="0" destOrd="0" presId="urn:microsoft.com/office/officeart/2005/8/layout/radial4"/>
    <dgm:cxn modelId="{B0882087-9B90-6D46-BC53-033F67006B74}" type="presOf" srcId="{5D6500F1-7BE6-1C48-B31F-77200409CF2F}" destId="{6B1E4599-964B-994C-BC39-374F004382D7}" srcOrd="0" destOrd="0" presId="urn:microsoft.com/office/officeart/2005/8/layout/radial4"/>
    <dgm:cxn modelId="{68374D1E-E041-9842-B372-6BDCAB196AB3}" type="presOf" srcId="{46F410A0-0866-2545-B5B5-140AFD539425}" destId="{653DDC6E-6DF1-DE44-98AA-3C03FBEFD9D6}" srcOrd="0" destOrd="0" presId="urn:microsoft.com/office/officeart/2005/8/layout/radial4"/>
    <dgm:cxn modelId="{1D348A06-9C76-BF4F-8A3D-6DE80D938230}" type="presParOf" srcId="{88D13439-AD6F-C645-8509-DECB2136EF42}" destId="{4CC6855D-C31F-E642-A857-1F9800AF854B}" srcOrd="0" destOrd="0" presId="urn:microsoft.com/office/officeart/2005/8/layout/radial4"/>
    <dgm:cxn modelId="{CAF08907-3218-AB42-A99D-86109381706C}" type="presParOf" srcId="{88D13439-AD6F-C645-8509-DECB2136EF42}" destId="{4ECBA36F-D035-C547-84FE-FC5310EC303D}" srcOrd="1" destOrd="0" presId="urn:microsoft.com/office/officeart/2005/8/layout/radial4"/>
    <dgm:cxn modelId="{4618FC96-EC7C-CC40-9092-A93403FB541F}" type="presParOf" srcId="{88D13439-AD6F-C645-8509-DECB2136EF42}" destId="{6B1E4599-964B-994C-BC39-374F004382D7}" srcOrd="2" destOrd="0" presId="urn:microsoft.com/office/officeart/2005/8/layout/radial4"/>
    <dgm:cxn modelId="{5194E0DE-F119-9147-B7C0-0A5F6D503F73}" type="presParOf" srcId="{88D13439-AD6F-C645-8509-DECB2136EF42}" destId="{36CBF2B7-5228-554C-A24B-E1AD4F5992EC}" srcOrd="3" destOrd="0" presId="urn:microsoft.com/office/officeart/2005/8/layout/radial4"/>
    <dgm:cxn modelId="{069A76EF-BC1F-4840-8902-7125A70E08EC}" type="presParOf" srcId="{88D13439-AD6F-C645-8509-DECB2136EF42}" destId="{B5B4EEDB-69B2-2749-ABFD-84A9A02C050F}" srcOrd="4" destOrd="0" presId="urn:microsoft.com/office/officeart/2005/8/layout/radial4"/>
    <dgm:cxn modelId="{2032C1B3-3C10-594D-99B3-4D8008CA2410}" type="presParOf" srcId="{88D13439-AD6F-C645-8509-DECB2136EF42}" destId="{AB6AF22C-4962-7240-9446-D8D5DB40C575}" srcOrd="5" destOrd="0" presId="urn:microsoft.com/office/officeart/2005/8/layout/radial4"/>
    <dgm:cxn modelId="{DE74CC4C-CB96-D24B-A276-1072C1DE019F}" type="presParOf" srcId="{88D13439-AD6F-C645-8509-DECB2136EF42}" destId="{653DDC6E-6DF1-DE44-98AA-3C03FBEFD9D6}" srcOrd="6" destOrd="0" presId="urn:microsoft.com/office/officeart/2005/8/layout/radial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C6855D-C31F-E642-A857-1F9800AF854B}">
      <dsp:nvSpPr>
        <dsp:cNvPr id="0" name=""/>
        <dsp:cNvSpPr/>
      </dsp:nvSpPr>
      <dsp:spPr>
        <a:xfrm>
          <a:off x="4084302" y="2855542"/>
          <a:ext cx="2471685" cy="2471685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>
              <a:latin typeface="Gill Sans MT" panose="020B0502020104020203" pitchFamily="34" charset="0"/>
            </a:rPr>
            <a:t>FM</a:t>
          </a:r>
          <a:r>
            <a:rPr lang="en-US" sz="2000" kern="1200" dirty="0">
              <a:latin typeface="Gill Sans MT" panose="020B0502020104020203" pitchFamily="34" charset="0"/>
            </a:rPr>
            <a:t> with Rating Database</a:t>
          </a:r>
          <a:r>
            <a:rPr lang="zh-CN" altLang="en-US" sz="2000" kern="1200" dirty="0">
              <a:latin typeface="Gill Sans MT" panose="020B0502020104020203" pitchFamily="34" charset="0"/>
            </a:rPr>
            <a:t>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>
              <a:latin typeface="Gill Sans MT" panose="020B0502020104020203" pitchFamily="34" charset="0"/>
            </a:rPr>
            <a:t>+</a:t>
          </a:r>
          <a:r>
            <a:rPr lang="en-US" sz="2000" kern="1200" dirty="0">
              <a:latin typeface="Gill Sans MT" panose="020B0502020104020203" pitchFamily="34" charset="0"/>
            </a:rPr>
            <a:t> Genre </a:t>
          </a:r>
          <a:endParaRPr lang="zh-CN" altLang="en-US" sz="2000" kern="1200" dirty="0">
            <a:latin typeface="Gill Sans MT" panose="020B0502020104020203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>
              <a:latin typeface="Gill Sans MT" panose="020B0502020104020203" pitchFamily="34" charset="0"/>
            </a:rPr>
            <a:t>+</a:t>
          </a:r>
          <a:r>
            <a:rPr lang="en-US" sz="2000" kern="1200" dirty="0">
              <a:latin typeface="Gill Sans MT" panose="020B0502020104020203" pitchFamily="34" charset="0"/>
            </a:rPr>
            <a:t> Movie OMDB </a:t>
          </a:r>
          <a:endParaRPr lang="zh-CN" altLang="en-US" sz="2000" kern="1200" dirty="0">
            <a:latin typeface="Gill Sans MT" panose="020B0502020104020203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latin typeface="Gill Sans MT" panose="020B0502020104020203" pitchFamily="34" charset="0"/>
            </a:rPr>
            <a:t> </a:t>
          </a:r>
          <a:r>
            <a:rPr lang="en-US" altLang="zh-CN" sz="2000" kern="1200" dirty="0">
              <a:latin typeface="Gill Sans MT" panose="020B0502020104020203" pitchFamily="34" charset="0"/>
            </a:rPr>
            <a:t>RMSE</a:t>
          </a:r>
          <a:r>
            <a:rPr lang="zh-CN" altLang="en-US" sz="2000" kern="1200" dirty="0">
              <a:latin typeface="Gill Sans MT" panose="020B0502020104020203" pitchFamily="34" charset="0"/>
            </a:rPr>
            <a:t> </a:t>
          </a:r>
          <a:r>
            <a:rPr lang="en-US" sz="2000" kern="1200" dirty="0">
              <a:latin typeface="Gill Sans MT" panose="020B0502020104020203" pitchFamily="34" charset="0"/>
            </a:rPr>
            <a:t>:1.6498</a:t>
          </a:r>
        </a:p>
      </dsp:txBody>
      <dsp:txXfrm>
        <a:off x="4446272" y="3217512"/>
        <a:ext cx="1747745" cy="1747745"/>
      </dsp:txXfrm>
    </dsp:sp>
    <dsp:sp modelId="{4ECBA36F-D035-C547-84FE-FC5310EC303D}">
      <dsp:nvSpPr>
        <dsp:cNvPr id="0" name=""/>
        <dsp:cNvSpPr/>
      </dsp:nvSpPr>
      <dsp:spPr>
        <a:xfrm rot="12755277">
          <a:off x="2110271" y="2335205"/>
          <a:ext cx="2292041" cy="70443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1E4599-964B-994C-BC39-374F004382D7}">
      <dsp:nvSpPr>
        <dsp:cNvPr id="0" name=""/>
        <dsp:cNvSpPr/>
      </dsp:nvSpPr>
      <dsp:spPr>
        <a:xfrm>
          <a:off x="831284" y="1364715"/>
          <a:ext cx="2807976" cy="1509453"/>
        </a:xfrm>
        <a:prstGeom prst="snip1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000" b="0" u="sng" kern="1200" dirty="0" smtClean="0">
              <a:latin typeface="Gill Sans MT" panose="020B0502020104020203" pitchFamily="34" charset="0"/>
            </a:rPr>
            <a:t>II</a:t>
          </a:r>
          <a:endParaRPr lang="zh-CN" altLang="en-US" sz="2000" b="0" u="sng" kern="1200" dirty="0">
            <a:latin typeface="Gill Sans MT" panose="020B0502020104020203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000" kern="1200" dirty="0">
              <a:latin typeface="Gill Sans MT" panose="020B0502020104020203" pitchFamily="34" charset="0"/>
            </a:rPr>
            <a:t>FM</a:t>
          </a:r>
          <a:r>
            <a:rPr lang="zh-CN" altLang="en-US" sz="2000" kern="1200" dirty="0">
              <a:latin typeface="Gill Sans MT" panose="020B0502020104020203" pitchFamily="34" charset="0"/>
            </a:rPr>
            <a:t> </a:t>
          </a:r>
          <a:r>
            <a:rPr lang="en-US" sz="2000" kern="1200" dirty="0">
              <a:latin typeface="Gill Sans MT" panose="020B0502020104020203" pitchFamily="34" charset="0"/>
            </a:rPr>
            <a:t>with Rating Database </a:t>
          </a:r>
          <a:r>
            <a:rPr lang="en-US" altLang="zh-CN" sz="2000" kern="1200" dirty="0">
              <a:latin typeface="Gill Sans MT" panose="020B0502020104020203" pitchFamily="34" charset="0"/>
            </a:rPr>
            <a:t>+</a:t>
          </a:r>
          <a:r>
            <a:rPr lang="en-US" sz="2000" kern="1200" dirty="0">
              <a:latin typeface="Gill Sans MT" panose="020B0502020104020203" pitchFamily="34" charset="0"/>
            </a:rPr>
            <a:t> Movie Genre</a:t>
          </a:r>
          <a:endParaRPr lang="zh-CN" altLang="en-US" sz="2000" kern="1200" dirty="0">
            <a:latin typeface="Gill Sans MT" panose="020B0502020104020203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000" kern="1200" dirty="0">
              <a:latin typeface="Gill Sans MT" panose="020B0502020104020203" pitchFamily="34" charset="0"/>
            </a:rPr>
            <a:t>RMSE:</a:t>
          </a:r>
          <a:r>
            <a:rPr lang="zh-CN" altLang="en-US" sz="2000" kern="1200" dirty="0">
              <a:latin typeface="Gill Sans MT" panose="020B0502020104020203" pitchFamily="34" charset="0"/>
            </a:rPr>
            <a:t> </a:t>
          </a:r>
          <a:r>
            <a:rPr lang="en-US" sz="2000" kern="1200" dirty="0">
              <a:latin typeface="Gill Sans MT" panose="020B0502020104020203" pitchFamily="34" charset="0"/>
            </a:rPr>
            <a:t>1.</a:t>
          </a:r>
          <a:r>
            <a:rPr lang="en-US" altLang="zh-CN" sz="2000" kern="1200" dirty="0">
              <a:latin typeface="Gill Sans MT" panose="020B0502020104020203" pitchFamily="34" charset="0"/>
            </a:rPr>
            <a:t>8224</a:t>
          </a:r>
          <a:endParaRPr lang="en-US" sz="2000" kern="1200" dirty="0">
            <a:latin typeface="Gill Sans MT" panose="020B0502020104020203" pitchFamily="34" charset="0"/>
          </a:endParaRPr>
        </a:p>
      </dsp:txBody>
      <dsp:txXfrm>
        <a:off x="831284" y="1490505"/>
        <a:ext cx="2682186" cy="1383663"/>
      </dsp:txXfrm>
    </dsp:sp>
    <dsp:sp modelId="{36CBF2B7-5228-554C-A24B-E1AD4F5992EC}">
      <dsp:nvSpPr>
        <dsp:cNvPr id="0" name=""/>
        <dsp:cNvSpPr/>
      </dsp:nvSpPr>
      <dsp:spPr>
        <a:xfrm rot="16200000">
          <a:off x="4371571" y="1444338"/>
          <a:ext cx="1897146" cy="70443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B4EEDB-69B2-2749-ABFD-84A9A02C050F}">
      <dsp:nvSpPr>
        <dsp:cNvPr id="0" name=""/>
        <dsp:cNvSpPr/>
      </dsp:nvSpPr>
      <dsp:spPr>
        <a:xfrm>
          <a:off x="3916156" y="93253"/>
          <a:ext cx="2807976" cy="1509453"/>
        </a:xfrm>
        <a:prstGeom prst="snip1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000" b="0" u="sng" kern="1200" dirty="0" smtClean="0">
              <a:latin typeface="Gill Sans MT" panose="020B0502020104020203" pitchFamily="34" charset="0"/>
            </a:rPr>
            <a:t>1</a:t>
          </a:r>
          <a:endParaRPr lang="zh-CN" altLang="en-US" sz="2000" b="0" u="sng" kern="1200" dirty="0">
            <a:latin typeface="Gill Sans MT" panose="020B0502020104020203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000" kern="1200" dirty="0">
              <a:latin typeface="Gill Sans MT" panose="020B0502020104020203" pitchFamily="34" charset="0"/>
            </a:rPr>
            <a:t>FM</a:t>
          </a:r>
          <a:r>
            <a:rPr lang="zh-CN" altLang="en-US" sz="2000" kern="1200" dirty="0">
              <a:latin typeface="Gill Sans MT" panose="020B0502020104020203" pitchFamily="34" charset="0"/>
            </a:rPr>
            <a:t> </a:t>
          </a:r>
          <a:r>
            <a:rPr lang="en-US" sz="2000" kern="1200" dirty="0">
              <a:latin typeface="Gill Sans MT" panose="020B0502020104020203" pitchFamily="34" charset="0"/>
            </a:rPr>
            <a:t>with </a:t>
          </a:r>
          <a:r>
            <a:rPr lang="en-US" altLang="zh-CN" sz="2000" kern="1200" dirty="0">
              <a:latin typeface="Gill Sans MT" panose="020B0502020104020203" pitchFamily="34" charset="0"/>
            </a:rPr>
            <a:t>only</a:t>
          </a:r>
          <a:r>
            <a:rPr lang="zh-CN" altLang="en-US" sz="2000" kern="1200" dirty="0">
              <a:latin typeface="Gill Sans MT" panose="020B0502020104020203" pitchFamily="34" charset="0"/>
            </a:rPr>
            <a:t> </a:t>
          </a:r>
          <a:r>
            <a:rPr lang="en-US" sz="2000" kern="1200" dirty="0">
              <a:latin typeface="Gill Sans MT" panose="020B0502020104020203" pitchFamily="34" charset="0"/>
            </a:rPr>
            <a:t>Rating Database</a:t>
          </a:r>
          <a:endParaRPr lang="zh-CN" altLang="en-US" sz="2000" kern="1200" dirty="0">
            <a:latin typeface="Gill Sans MT" panose="020B0502020104020203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000" kern="1200" dirty="0">
              <a:latin typeface="Gill Sans MT" panose="020B0502020104020203" pitchFamily="34" charset="0"/>
            </a:rPr>
            <a:t>RMSE:</a:t>
          </a:r>
          <a:r>
            <a:rPr lang="zh-CN" altLang="en-US" sz="2000" kern="1200" dirty="0">
              <a:latin typeface="Gill Sans MT" panose="020B0502020104020203" pitchFamily="34" charset="0"/>
            </a:rPr>
            <a:t> </a:t>
          </a:r>
          <a:r>
            <a:rPr lang="en-US" sz="2000" kern="1200" dirty="0">
              <a:latin typeface="Gill Sans MT" panose="020B0502020104020203" pitchFamily="34" charset="0"/>
            </a:rPr>
            <a:t>1.6</a:t>
          </a:r>
          <a:r>
            <a:rPr lang="en-US" altLang="zh-CN" sz="2000" kern="1200" dirty="0">
              <a:latin typeface="Gill Sans MT" panose="020B0502020104020203" pitchFamily="34" charset="0"/>
            </a:rPr>
            <a:t>944</a:t>
          </a:r>
          <a:r>
            <a:rPr lang="en-US" sz="2000" kern="1200" dirty="0">
              <a:latin typeface="Gill Sans MT" panose="020B0502020104020203" pitchFamily="34" charset="0"/>
            </a:rPr>
            <a:t> </a:t>
          </a:r>
        </a:p>
      </dsp:txBody>
      <dsp:txXfrm>
        <a:off x="3916156" y="219043"/>
        <a:ext cx="2682186" cy="1383663"/>
      </dsp:txXfrm>
    </dsp:sp>
    <dsp:sp modelId="{AB6AF22C-4962-7240-9446-D8D5DB40C575}">
      <dsp:nvSpPr>
        <dsp:cNvPr id="0" name=""/>
        <dsp:cNvSpPr/>
      </dsp:nvSpPr>
      <dsp:spPr>
        <a:xfrm rot="19622883">
          <a:off x="6284300" y="2297440"/>
          <a:ext cx="2306233" cy="70443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3DDC6E-6DF1-DE44-98AA-3C03FBEFD9D6}">
      <dsp:nvSpPr>
        <dsp:cNvPr id="0" name=""/>
        <dsp:cNvSpPr/>
      </dsp:nvSpPr>
      <dsp:spPr>
        <a:xfrm>
          <a:off x="7001040" y="1336988"/>
          <a:ext cx="2807976" cy="1509453"/>
        </a:xfrm>
        <a:prstGeom prst="snip1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000" u="sng" kern="1200" dirty="0" smtClean="0">
              <a:latin typeface="Gill Sans MT" panose="020B0502020104020203" pitchFamily="34" charset="0"/>
            </a:rPr>
            <a:t>III</a:t>
          </a:r>
          <a:endParaRPr lang="zh-CN" altLang="en-US" sz="2000" u="sng" kern="1200" dirty="0">
            <a:latin typeface="Gill Sans MT" panose="020B0502020104020203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000" kern="1200" dirty="0">
              <a:latin typeface="Gill Sans MT" panose="020B0502020104020203" pitchFamily="34" charset="0"/>
            </a:rPr>
            <a:t>FM</a:t>
          </a:r>
          <a:r>
            <a:rPr lang="zh-CN" altLang="en-US" sz="2000" kern="1200" dirty="0">
              <a:latin typeface="Gill Sans MT" panose="020B0502020104020203" pitchFamily="34" charset="0"/>
            </a:rPr>
            <a:t> </a:t>
          </a:r>
          <a:r>
            <a:rPr lang="en-US" sz="2000" kern="1200" dirty="0">
              <a:latin typeface="Gill Sans MT" panose="020B0502020104020203" pitchFamily="34" charset="0"/>
            </a:rPr>
            <a:t>with Rating Database </a:t>
          </a:r>
          <a:r>
            <a:rPr lang="en-US" altLang="zh-CN" sz="2000" kern="1200" dirty="0">
              <a:latin typeface="Gill Sans MT" panose="020B0502020104020203" pitchFamily="34" charset="0"/>
            </a:rPr>
            <a:t>+</a:t>
          </a:r>
          <a:r>
            <a:rPr lang="en-US" sz="2000" kern="1200" dirty="0">
              <a:latin typeface="Gill Sans MT" panose="020B0502020104020203" pitchFamily="34" charset="0"/>
            </a:rPr>
            <a:t> Movie OMDB </a:t>
          </a:r>
          <a:r>
            <a:rPr lang="en-US" altLang="zh-CN" sz="2000" kern="1200" dirty="0">
              <a:latin typeface="Gill Sans MT" panose="020B0502020104020203" pitchFamily="34" charset="0"/>
            </a:rPr>
            <a:t>RMSE:</a:t>
          </a:r>
          <a:r>
            <a:rPr lang="zh-CN" altLang="en-US" sz="2000" kern="1200" dirty="0">
              <a:latin typeface="Gill Sans MT" panose="020B0502020104020203" pitchFamily="34" charset="0"/>
            </a:rPr>
            <a:t> </a:t>
          </a:r>
          <a:r>
            <a:rPr lang="en-US" sz="2000" kern="1200" dirty="0">
              <a:latin typeface="Gill Sans MT" panose="020B0502020104020203" pitchFamily="34" charset="0"/>
            </a:rPr>
            <a:t>1.6567 </a:t>
          </a:r>
        </a:p>
      </dsp:txBody>
      <dsp:txXfrm>
        <a:off x="7001040" y="1462778"/>
        <a:ext cx="2682186" cy="1383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AFF62-3ED2-344A-AC5C-622730343E10}" type="datetimeFigureOut">
              <a:rPr lang="en-US" smtClean="0"/>
              <a:t>12/6/16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6F908-7C35-694C-9598-6DD4CDECC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79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 and configurations</a:t>
            </a:r>
            <a:r>
              <a:rPr lang="en-US" baseline="0" dirty="0"/>
              <a:t> </a:t>
            </a:r>
            <a:r>
              <a:rPr lang="en-US" dirty="0"/>
              <a:t>of Cloudera Hadoop cluster.</a:t>
            </a:r>
            <a:r>
              <a:rPr lang="en-US" baseline="0" dirty="0"/>
              <a:t> We can change the environment to an EC2 cluster by simply changing the environment to ec2-prod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66F908-7C35-694C-9598-6DD4CDECC8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04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862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http://dc.officeplus.cn/t/33/CF843B91917E7B5BAA55EB332D396666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42"/>
          <a:stretch/>
        </p:blipFill>
        <p:spPr bwMode="auto">
          <a:xfrm>
            <a:off x="0" y="0"/>
            <a:ext cx="5164244" cy="6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1409700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1000125" y="590550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1409700" y="590550"/>
            <a:ext cx="409575" cy="409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1000125" y="1181100"/>
            <a:ext cx="409575" cy="409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1650205" y="831055"/>
            <a:ext cx="759619" cy="759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205036" y="626267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964655" y="628386"/>
            <a:ext cx="39624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4" y="666099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872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/>
        </p:nvSpPr>
        <p:spPr>
          <a:xfrm>
            <a:off x="2533650" y="1993900"/>
            <a:ext cx="5994400" cy="312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8528049" y="4073792"/>
            <a:ext cx="1155701" cy="10443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9683749" y="3029484"/>
            <a:ext cx="1155701" cy="1044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 userDrawn="1"/>
        </p:nvSpPr>
        <p:spPr>
          <a:xfrm>
            <a:off x="8540747" y="1985176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7321544" y="940868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 userDrawn="1"/>
        </p:nvSpPr>
        <p:spPr>
          <a:xfrm>
            <a:off x="1377948" y="4073792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1377947" y="3029484"/>
            <a:ext cx="1155701" cy="1044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4100009" y="2197100"/>
            <a:ext cx="2861681" cy="20487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1" lang="zh-CN" altLang="en-US" sz="6600" b="1" dirty="0">
                <a:solidFill>
                  <a:schemeClr val="bg1"/>
                </a:solidFill>
              </a:defRPr>
            </a:lvl1pPr>
          </a:lstStyle>
          <a:p>
            <a:pPr algn="ctr"/>
            <a:r>
              <a:rPr kumimoji="1" lang="en-US" altLang="zh-CN" sz="6600" b="1" dirty="0">
                <a:solidFill>
                  <a:schemeClr val="bg1"/>
                </a:solidFill>
              </a:rPr>
              <a:t>THANK</a:t>
            </a:r>
            <a:r>
              <a:rPr kumimoji="1" lang="zh-CN" altLang="en-US" sz="6600" b="1" dirty="0">
                <a:solidFill>
                  <a:schemeClr val="bg1"/>
                </a:solidFill>
              </a:rPr>
              <a:t> </a:t>
            </a:r>
            <a:endParaRPr kumimoji="1" lang="en-US" altLang="zh-CN" sz="6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6600" b="1" dirty="0">
                <a:solidFill>
                  <a:schemeClr val="bg1"/>
                </a:solidFill>
              </a:rPr>
              <a:t>YOU!</a:t>
            </a:r>
            <a:endParaRPr kumimoji="1"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33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4348317" y="4525019"/>
            <a:ext cx="2365063" cy="3139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1600" dirty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600" dirty="0">
                <a:solidFill>
                  <a:schemeClr val="bg1"/>
                </a:solidFill>
              </a:rPr>
              <a:t>PRESENTED</a:t>
            </a:r>
            <a:r>
              <a:rPr kumimoji="1" lang="zh-CN" altLang="en-US" sz="1600" dirty="0">
                <a:solidFill>
                  <a:schemeClr val="bg1"/>
                </a:solidFill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</a:rPr>
              <a:t>BY</a:t>
            </a:r>
            <a:r>
              <a:rPr kumimoji="1" lang="zh-CN" altLang="en-US" sz="1600" dirty="0">
                <a:solidFill>
                  <a:schemeClr val="bg1"/>
                </a:solidFill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</a:rPr>
              <a:t>OfficePLUS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068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027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5557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38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972050" y="-1"/>
            <a:ext cx="7219950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676650" y="-1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676650" y="1158607"/>
            <a:ext cx="1295401" cy="117054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676650" y="2317215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676650" y="3475823"/>
            <a:ext cx="1295401" cy="11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3676650" y="4665417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3676650" y="5843074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2381248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085846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-209556" y="1146672"/>
            <a:ext cx="1295401" cy="117054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085846" y="0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4972053" y="1158607"/>
            <a:ext cx="7219947" cy="1170543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21"/>
          <p:cNvSpPr>
            <a:spLocks noGrp="1"/>
          </p:cNvSpPr>
          <p:nvPr>
            <p:ph type="body" sz="quarter" idx="11"/>
          </p:nvPr>
        </p:nvSpPr>
        <p:spPr>
          <a:xfrm>
            <a:off x="5181607" y="1365313"/>
            <a:ext cx="54059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2"/>
          </p:nvPr>
        </p:nvSpPr>
        <p:spPr>
          <a:xfrm>
            <a:off x="5181606" y="2625406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181606" y="3373370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4"/>
          </p:nvPr>
        </p:nvSpPr>
        <p:spPr>
          <a:xfrm>
            <a:off x="5181606" y="4121334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1770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 userDrawn="1"/>
        </p:nvSpPr>
        <p:spPr>
          <a:xfrm>
            <a:off x="4972050" y="-1"/>
            <a:ext cx="7219950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3676650" y="-1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3676650" y="1158607"/>
            <a:ext cx="1295401" cy="117054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 userDrawn="1"/>
        </p:nvSpPr>
        <p:spPr>
          <a:xfrm>
            <a:off x="3676650" y="2317215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 userDrawn="1"/>
        </p:nvSpPr>
        <p:spPr>
          <a:xfrm>
            <a:off x="3676650" y="3475823"/>
            <a:ext cx="1295401" cy="11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>
            <a:off x="3676650" y="4665417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3676650" y="5843074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2381248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1085846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-209556" y="1146672"/>
            <a:ext cx="1295401" cy="117054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>
            <a:off x="1085846" y="0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 userDrawn="1"/>
        </p:nvSpPr>
        <p:spPr>
          <a:xfrm>
            <a:off x="4972053" y="1158607"/>
            <a:ext cx="7219947" cy="1170543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1"/>
          <p:cNvSpPr>
            <a:spLocks noGrp="1"/>
          </p:cNvSpPr>
          <p:nvPr>
            <p:ph type="body" sz="quarter" idx="11"/>
          </p:nvPr>
        </p:nvSpPr>
        <p:spPr>
          <a:xfrm>
            <a:off x="5181607" y="1365313"/>
            <a:ext cx="54059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9" name="文本占位符 21"/>
          <p:cNvSpPr>
            <a:spLocks noGrp="1"/>
          </p:cNvSpPr>
          <p:nvPr>
            <p:ph type="body" sz="quarter" idx="12"/>
          </p:nvPr>
        </p:nvSpPr>
        <p:spPr>
          <a:xfrm>
            <a:off x="5181606" y="2625406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30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181606" y="3373370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31" name="文本占位符 21"/>
          <p:cNvSpPr>
            <a:spLocks noGrp="1"/>
          </p:cNvSpPr>
          <p:nvPr>
            <p:ph type="body" sz="quarter" idx="14"/>
          </p:nvPr>
        </p:nvSpPr>
        <p:spPr>
          <a:xfrm>
            <a:off x="5181606" y="4121334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32" name="文本占位符 21"/>
          <p:cNvSpPr>
            <a:spLocks noGrp="1"/>
          </p:cNvSpPr>
          <p:nvPr>
            <p:ph type="body" sz="quarter" idx="15"/>
          </p:nvPr>
        </p:nvSpPr>
        <p:spPr>
          <a:xfrm>
            <a:off x="5181606" y="4869298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7603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 userDrawn="1"/>
        </p:nvSpPr>
        <p:spPr>
          <a:xfrm>
            <a:off x="4972050" y="-1"/>
            <a:ext cx="7219950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 userDrawn="1"/>
        </p:nvSpPr>
        <p:spPr>
          <a:xfrm>
            <a:off x="3676650" y="-1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3676650" y="1158607"/>
            <a:ext cx="1295401" cy="117054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3676650" y="2317215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3676650" y="3475823"/>
            <a:ext cx="1295401" cy="11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 userDrawn="1"/>
        </p:nvSpPr>
        <p:spPr>
          <a:xfrm>
            <a:off x="3676650" y="4665417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3676650" y="5843074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2381248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1085846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 userDrawn="1"/>
        </p:nvSpPr>
        <p:spPr>
          <a:xfrm>
            <a:off x="-209556" y="1146672"/>
            <a:ext cx="1295401" cy="117054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 userDrawn="1"/>
        </p:nvSpPr>
        <p:spPr>
          <a:xfrm>
            <a:off x="1085846" y="0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>
            <a:off x="4972053" y="1158607"/>
            <a:ext cx="7219947" cy="1170543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21"/>
          <p:cNvSpPr>
            <a:spLocks noGrp="1"/>
          </p:cNvSpPr>
          <p:nvPr>
            <p:ph type="body" sz="quarter" idx="11"/>
          </p:nvPr>
        </p:nvSpPr>
        <p:spPr>
          <a:xfrm>
            <a:off x="5181607" y="1365313"/>
            <a:ext cx="54059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2"/>
          </p:nvPr>
        </p:nvSpPr>
        <p:spPr>
          <a:xfrm>
            <a:off x="5181606" y="2625406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181606" y="3373370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4"/>
          </p:nvPr>
        </p:nvSpPr>
        <p:spPr>
          <a:xfrm>
            <a:off x="5181606" y="4121334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15"/>
          </p:nvPr>
        </p:nvSpPr>
        <p:spPr>
          <a:xfrm>
            <a:off x="5181606" y="4869298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6" name="文本占位符 21"/>
          <p:cNvSpPr>
            <a:spLocks noGrp="1"/>
          </p:cNvSpPr>
          <p:nvPr>
            <p:ph type="body" sz="quarter" idx="16"/>
          </p:nvPr>
        </p:nvSpPr>
        <p:spPr>
          <a:xfrm>
            <a:off x="5181606" y="5617262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1650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 userDrawn="1"/>
        </p:nvSpPr>
        <p:spPr>
          <a:xfrm>
            <a:off x="4972050" y="-1"/>
            <a:ext cx="7219950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3676650" y="-1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>
            <a:off x="3676650" y="1158607"/>
            <a:ext cx="1295401" cy="117054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 userDrawn="1"/>
        </p:nvSpPr>
        <p:spPr>
          <a:xfrm>
            <a:off x="3676650" y="2317215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 userDrawn="1"/>
        </p:nvSpPr>
        <p:spPr>
          <a:xfrm>
            <a:off x="3676650" y="3475823"/>
            <a:ext cx="1295401" cy="11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3676650" y="4665417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 userDrawn="1"/>
        </p:nvSpPr>
        <p:spPr>
          <a:xfrm>
            <a:off x="3676650" y="5843074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2381248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1085846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 userDrawn="1"/>
        </p:nvSpPr>
        <p:spPr>
          <a:xfrm>
            <a:off x="-209556" y="1146672"/>
            <a:ext cx="1295401" cy="117054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1085846" y="0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4972053" y="1158607"/>
            <a:ext cx="7219947" cy="1170543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21"/>
          <p:cNvSpPr>
            <a:spLocks noGrp="1"/>
          </p:cNvSpPr>
          <p:nvPr>
            <p:ph type="body" sz="quarter" idx="11"/>
          </p:nvPr>
        </p:nvSpPr>
        <p:spPr>
          <a:xfrm>
            <a:off x="5181607" y="1365313"/>
            <a:ext cx="54059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2"/>
          </p:nvPr>
        </p:nvSpPr>
        <p:spPr>
          <a:xfrm>
            <a:off x="5181606" y="2508676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181606" y="3256640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4"/>
          </p:nvPr>
        </p:nvSpPr>
        <p:spPr>
          <a:xfrm>
            <a:off x="5181606" y="4004604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15"/>
          </p:nvPr>
        </p:nvSpPr>
        <p:spPr>
          <a:xfrm>
            <a:off x="5181606" y="4752568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6" name="文本占位符 21"/>
          <p:cNvSpPr>
            <a:spLocks noGrp="1"/>
          </p:cNvSpPr>
          <p:nvPr>
            <p:ph type="body" sz="quarter" idx="16"/>
          </p:nvPr>
        </p:nvSpPr>
        <p:spPr>
          <a:xfrm>
            <a:off x="5181606" y="5465653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7" name="文本占位符 21"/>
          <p:cNvSpPr>
            <a:spLocks noGrp="1"/>
          </p:cNvSpPr>
          <p:nvPr>
            <p:ph type="body" sz="quarter" idx="17"/>
          </p:nvPr>
        </p:nvSpPr>
        <p:spPr>
          <a:xfrm>
            <a:off x="5181606" y="6213617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39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409700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00125" y="590550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409700" y="590550"/>
            <a:ext cx="409575" cy="409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00125" y="1181100"/>
            <a:ext cx="409575" cy="409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50205" y="831055"/>
            <a:ext cx="759619" cy="759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205036" y="626267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538288" y="2460973"/>
            <a:ext cx="1181100" cy="11811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3143249" y="3414714"/>
            <a:ext cx="1181100" cy="11811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2443162" y="27622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648200" y="2948869"/>
            <a:ext cx="39624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648200" y="3451157"/>
            <a:ext cx="5323573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85681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681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2590799" y="2761997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0939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17" name="矩形 16"/>
          <p:cNvSpPr/>
          <p:nvPr userDrawn="1"/>
        </p:nvSpPr>
        <p:spPr>
          <a:xfrm>
            <a:off x="0" y="0"/>
            <a:ext cx="1409700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1000125" y="590550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1409700" y="590550"/>
            <a:ext cx="409575" cy="409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1000125" y="1181100"/>
            <a:ext cx="409575" cy="409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1650205" y="831055"/>
            <a:ext cx="759619" cy="759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2205036" y="626267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964655" y="628386"/>
            <a:ext cx="39624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4" y="666099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3294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/>
        </p:nvSpPr>
        <p:spPr>
          <a:xfrm>
            <a:off x="0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7" name="直角三角形 16"/>
          <p:cNvSpPr/>
          <p:nvPr/>
        </p:nvSpPr>
        <p:spPr>
          <a:xfrm rot="10800000">
            <a:off x="0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8" name="直角三角形 17"/>
          <p:cNvSpPr/>
          <p:nvPr/>
        </p:nvSpPr>
        <p:spPr>
          <a:xfrm rot="5400000">
            <a:off x="2032000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9" name="直角三角形 18"/>
          <p:cNvSpPr/>
          <p:nvPr/>
        </p:nvSpPr>
        <p:spPr>
          <a:xfrm rot="16200000">
            <a:off x="2032000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30" name="矩形 29"/>
          <p:cNvSpPr/>
          <p:nvPr userDrawn="1"/>
        </p:nvSpPr>
        <p:spPr>
          <a:xfrm>
            <a:off x="0" y="0"/>
            <a:ext cx="1409700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1000125" y="590550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1409700" y="590550"/>
            <a:ext cx="409575" cy="409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 userDrawn="1"/>
        </p:nvSpPr>
        <p:spPr>
          <a:xfrm>
            <a:off x="1000125" y="1181100"/>
            <a:ext cx="409575" cy="409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1650205" y="831055"/>
            <a:ext cx="759619" cy="759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2205036" y="626267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 userDrawn="1"/>
        </p:nvSpPr>
        <p:spPr>
          <a:xfrm>
            <a:off x="4064001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7" name="直角三角形 36"/>
          <p:cNvSpPr/>
          <p:nvPr userDrawn="1"/>
        </p:nvSpPr>
        <p:spPr>
          <a:xfrm rot="10800000">
            <a:off x="4064001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8" name="直角三角形 37"/>
          <p:cNvSpPr/>
          <p:nvPr userDrawn="1"/>
        </p:nvSpPr>
        <p:spPr>
          <a:xfrm rot="5400000">
            <a:off x="6096001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9" name="直角三角形 38"/>
          <p:cNvSpPr/>
          <p:nvPr userDrawn="1"/>
        </p:nvSpPr>
        <p:spPr>
          <a:xfrm rot="16200000">
            <a:off x="6096001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0" name="直角三角形 39"/>
          <p:cNvSpPr/>
          <p:nvPr userDrawn="1"/>
        </p:nvSpPr>
        <p:spPr>
          <a:xfrm>
            <a:off x="8128000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1" name="直角三角形 40"/>
          <p:cNvSpPr/>
          <p:nvPr userDrawn="1"/>
        </p:nvSpPr>
        <p:spPr>
          <a:xfrm rot="10800000">
            <a:off x="8128000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2" name="直角三角形 41"/>
          <p:cNvSpPr/>
          <p:nvPr userDrawn="1"/>
        </p:nvSpPr>
        <p:spPr>
          <a:xfrm rot="5400000">
            <a:off x="10160000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3" name="直角三角形 42"/>
          <p:cNvSpPr/>
          <p:nvPr userDrawn="1"/>
        </p:nvSpPr>
        <p:spPr>
          <a:xfrm rot="16200000">
            <a:off x="10160000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964655" y="628386"/>
            <a:ext cx="39624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4" y="666099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34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0" y="2181225"/>
            <a:ext cx="8953500" cy="3009900"/>
          </a:xfrm>
          <a:custGeom>
            <a:avLst/>
            <a:gdLst>
              <a:gd name="connsiteX0" fmla="*/ 0 w 8953500"/>
              <a:gd name="connsiteY0" fmla="*/ 0 h 3009900"/>
              <a:gd name="connsiteX1" fmla="*/ 8953500 w 8953500"/>
              <a:gd name="connsiteY1" fmla="*/ 0 h 3009900"/>
              <a:gd name="connsiteX2" fmla="*/ 7286617 w 8953500"/>
              <a:gd name="connsiteY2" fmla="*/ 3009900 h 3009900"/>
              <a:gd name="connsiteX3" fmla="*/ 0 w 8953500"/>
              <a:gd name="connsiteY3" fmla="*/ 300990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3500" h="3009900">
                <a:moveTo>
                  <a:pt x="0" y="0"/>
                </a:moveTo>
                <a:lnTo>
                  <a:pt x="8953500" y="0"/>
                </a:lnTo>
                <a:lnTo>
                  <a:pt x="7286617" y="3009900"/>
                </a:lnTo>
                <a:lnTo>
                  <a:pt x="0" y="30099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 userDrawn="1"/>
        </p:nvSpPr>
        <p:spPr>
          <a:xfrm>
            <a:off x="7410450" y="2771775"/>
            <a:ext cx="4781550" cy="3009900"/>
          </a:xfrm>
          <a:custGeom>
            <a:avLst/>
            <a:gdLst>
              <a:gd name="connsiteX0" fmla="*/ 1666883 w 4781550"/>
              <a:gd name="connsiteY0" fmla="*/ 0 h 3009900"/>
              <a:gd name="connsiteX1" fmla="*/ 4781550 w 4781550"/>
              <a:gd name="connsiteY1" fmla="*/ 0 h 3009900"/>
              <a:gd name="connsiteX2" fmla="*/ 4781550 w 4781550"/>
              <a:gd name="connsiteY2" fmla="*/ 3009900 h 3009900"/>
              <a:gd name="connsiteX3" fmla="*/ 0 w 4781550"/>
              <a:gd name="connsiteY3" fmla="*/ 300990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1550" h="3009900">
                <a:moveTo>
                  <a:pt x="1666883" y="0"/>
                </a:moveTo>
                <a:lnTo>
                  <a:pt x="4781550" y="0"/>
                </a:lnTo>
                <a:lnTo>
                  <a:pt x="4781550" y="3009900"/>
                </a:lnTo>
                <a:lnTo>
                  <a:pt x="0" y="3009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15" name="矩形 14"/>
          <p:cNvSpPr/>
          <p:nvPr userDrawn="1"/>
        </p:nvSpPr>
        <p:spPr>
          <a:xfrm>
            <a:off x="0" y="0"/>
            <a:ext cx="1409700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1000125" y="590550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1409700" y="590550"/>
            <a:ext cx="409575" cy="409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1000125" y="1181100"/>
            <a:ext cx="409575" cy="409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1650205" y="831055"/>
            <a:ext cx="759619" cy="759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2205036" y="626267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964655" y="628386"/>
            <a:ext cx="39624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4" y="666099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73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10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7" r:id="rId2"/>
    <p:sldLayoutId id="2147483691" r:id="rId3"/>
    <p:sldLayoutId id="2147483698" r:id="rId4"/>
    <p:sldLayoutId id="2147483699" r:id="rId5"/>
    <p:sldLayoutId id="2147483694" r:id="rId6"/>
    <p:sldLayoutId id="2147483692" r:id="rId7"/>
    <p:sldLayoutId id="2147483693" r:id="rId8"/>
    <p:sldLayoutId id="2147483695" r:id="rId9"/>
    <p:sldLayoutId id="2147483696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6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microsoft.com/office/2007/relationships/hdphoto" Target="../media/hdphoto1.wdp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6" b="105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226629"/>
            <a:ext cx="12192000" cy="66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8840" y="3650195"/>
            <a:ext cx="9102436" cy="527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kern="0" cap="small" dirty="0">
                <a:solidFill>
                  <a:schemeClr val="bg1"/>
                </a:solidFill>
                <a:latin typeface="Copperplate Gothic Bold" charset="0"/>
                <a:ea typeface="Copperplate Gothic Bold" charset="0"/>
                <a:cs typeface="Copperplate Gothic Bold" charset="0"/>
                <a:sym typeface="+mn-lt"/>
              </a:rPr>
              <a:t>Movie</a:t>
            </a:r>
            <a:r>
              <a:rPr lang="zh-CN" altLang="en-US" sz="2400" b="1" kern="0" cap="small" dirty="0">
                <a:solidFill>
                  <a:schemeClr val="bg1"/>
                </a:solidFill>
                <a:latin typeface="Copperplate Gothic Bold" charset="0"/>
                <a:ea typeface="Copperplate Gothic Bold" charset="0"/>
                <a:cs typeface="Copperplate Gothic Bold" charset="0"/>
                <a:sym typeface="+mn-lt"/>
              </a:rPr>
              <a:t> </a:t>
            </a:r>
            <a:r>
              <a:rPr lang="en-US" altLang="zh-CN" sz="2400" b="1" kern="0" cap="small" dirty="0">
                <a:solidFill>
                  <a:schemeClr val="bg1"/>
                </a:solidFill>
                <a:latin typeface="Copperplate Gothic Bold" charset="0"/>
                <a:ea typeface="Copperplate Gothic Bold" charset="0"/>
                <a:cs typeface="Copperplate Gothic Bold" charset="0"/>
                <a:sym typeface="+mn-lt"/>
              </a:rPr>
              <a:t>Recommender</a:t>
            </a:r>
            <a:r>
              <a:rPr lang="zh-CN" altLang="en-US" sz="2400" b="1" kern="0" cap="small" dirty="0">
                <a:solidFill>
                  <a:schemeClr val="bg1"/>
                </a:solidFill>
                <a:latin typeface="Copperplate Gothic Bold" charset="0"/>
                <a:ea typeface="Copperplate Gothic Bold" charset="0"/>
                <a:cs typeface="Copperplate Gothic Bold" charset="0"/>
                <a:sym typeface="+mn-lt"/>
              </a:rPr>
              <a:t> </a:t>
            </a:r>
            <a:r>
              <a:rPr lang="en-US" altLang="zh-CN" sz="2400" b="1" kern="0" cap="small" dirty="0">
                <a:solidFill>
                  <a:schemeClr val="bg1"/>
                </a:solidFill>
                <a:latin typeface="Copperplate Gothic Bold" charset="0"/>
                <a:ea typeface="Copperplate Gothic Bold" charset="0"/>
                <a:cs typeface="Copperplate Gothic Bold" charset="0"/>
                <a:sym typeface="+mn-lt"/>
              </a:rPr>
              <a:t>For</a:t>
            </a:r>
            <a:r>
              <a:rPr lang="zh-CN" altLang="en-US" sz="2400" b="1" kern="0" cap="small" dirty="0">
                <a:solidFill>
                  <a:schemeClr val="bg1"/>
                </a:solidFill>
                <a:latin typeface="Copperplate Gothic Bold" charset="0"/>
                <a:ea typeface="Copperplate Gothic Bold" charset="0"/>
                <a:cs typeface="Copperplate Gothic Bold" charset="0"/>
                <a:sym typeface="+mn-lt"/>
              </a:rPr>
              <a:t> </a:t>
            </a:r>
            <a:r>
              <a:rPr lang="en-US" altLang="zh-CN" sz="2400" b="1" kern="0" cap="small" dirty="0">
                <a:solidFill>
                  <a:schemeClr val="bg1"/>
                </a:solidFill>
                <a:latin typeface="Copperplate Gothic Bold" charset="0"/>
                <a:ea typeface="Copperplate Gothic Bold" charset="0"/>
                <a:cs typeface="Copperplate Gothic Bold" charset="0"/>
                <a:sym typeface="+mn-lt"/>
              </a:rPr>
              <a:t>Twitter</a:t>
            </a:r>
            <a:r>
              <a:rPr lang="zh-CN" altLang="en-US" sz="2400" b="1" kern="0" cap="small" dirty="0">
                <a:solidFill>
                  <a:schemeClr val="bg1"/>
                </a:solidFill>
                <a:latin typeface="Copperplate Gothic Bold" charset="0"/>
                <a:ea typeface="Copperplate Gothic Bold" charset="0"/>
                <a:cs typeface="Copperplate Gothic Bold" charset="0"/>
                <a:sym typeface="+mn-lt"/>
              </a:rPr>
              <a:t> </a:t>
            </a:r>
            <a:r>
              <a:rPr lang="en-US" altLang="zh-CN" sz="2400" b="1" kern="0" cap="small" dirty="0">
                <a:solidFill>
                  <a:schemeClr val="bg1"/>
                </a:solidFill>
                <a:latin typeface="Copperplate Gothic Bold" charset="0"/>
                <a:ea typeface="Copperplate Gothic Bold" charset="0"/>
                <a:cs typeface="Copperplate Gothic Bold" charset="0"/>
                <a:sym typeface="+mn-lt"/>
              </a:rPr>
              <a:t>Users</a:t>
            </a:r>
            <a:endParaRPr lang="en-US" sz="2400" b="1" kern="0" cap="small" dirty="0">
              <a:solidFill>
                <a:schemeClr val="bg1"/>
              </a:solidFill>
              <a:latin typeface="Copperplate Gothic Bold" charset="0"/>
              <a:ea typeface="Copperplate Gothic Bold" charset="0"/>
              <a:cs typeface="Copperplate Gothic Bold" charset="0"/>
              <a:sym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01162" y="4368455"/>
            <a:ext cx="4180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i="1" kern="0" dirty="0">
                <a:solidFill>
                  <a:schemeClr val="bg1"/>
                </a:solidFill>
                <a:latin typeface="Gill Sans MT" panose="020B0502020104020203" pitchFamily="34" charset="0"/>
                <a:ea typeface="Apple Braille" charset="0"/>
                <a:cs typeface="Apple Braille" charset="0"/>
                <a:sym typeface="+mn-lt"/>
              </a:rPr>
              <a:t>PRESENTED BY OVERFITTERS</a:t>
            </a:r>
          </a:p>
          <a:p>
            <a:pPr algn="r"/>
            <a:r>
              <a:rPr lang="en-US" altLang="zh-CN" kern="0" dirty="0" err="1">
                <a:solidFill>
                  <a:schemeClr val="bg1"/>
                </a:solidFill>
                <a:latin typeface="Gill Sans MT" panose="020B0502020104020203" pitchFamily="34" charset="0"/>
                <a:ea typeface="Apple Braille" charset="0"/>
                <a:cs typeface="Apple Braille" charset="0"/>
                <a:sym typeface="+mn-lt"/>
              </a:rPr>
              <a:t>Aayush</a:t>
            </a:r>
            <a:r>
              <a:rPr lang="zh-CN" altLang="en-US" kern="0" dirty="0">
                <a:solidFill>
                  <a:schemeClr val="bg1"/>
                </a:solidFill>
                <a:latin typeface="Gill Sans MT" panose="020B0502020104020203" pitchFamily="34" charset="0"/>
                <a:ea typeface="Apple Braille" charset="0"/>
                <a:cs typeface="Apple Braille" charset="0"/>
                <a:sym typeface="+mn-lt"/>
              </a:rPr>
              <a:t> </a:t>
            </a:r>
            <a:r>
              <a:rPr lang="en-US" altLang="zh-CN" kern="0" dirty="0">
                <a:solidFill>
                  <a:schemeClr val="bg1"/>
                </a:solidFill>
                <a:latin typeface="Gill Sans MT" panose="020B0502020104020203" pitchFamily="34" charset="0"/>
                <a:ea typeface="Apple Braille" charset="0"/>
                <a:cs typeface="Apple Braille" charset="0"/>
                <a:sym typeface="+mn-lt"/>
              </a:rPr>
              <a:t>Agrawal</a:t>
            </a:r>
          </a:p>
          <a:p>
            <a:pPr algn="r"/>
            <a:r>
              <a:rPr lang="en-US" altLang="zh-CN" kern="0" dirty="0">
                <a:solidFill>
                  <a:schemeClr val="bg1"/>
                </a:solidFill>
                <a:latin typeface="Gill Sans MT" panose="020B0502020104020203" pitchFamily="34" charset="0"/>
                <a:ea typeface="Apple Braille" charset="0"/>
                <a:cs typeface="Apple Braille" charset="0"/>
                <a:sym typeface="+mn-lt"/>
              </a:rPr>
              <a:t>William Eerdmans</a:t>
            </a:r>
          </a:p>
          <a:p>
            <a:pPr algn="r"/>
            <a:r>
              <a:rPr lang="en-US" altLang="zh-CN" kern="0" dirty="0">
                <a:solidFill>
                  <a:schemeClr val="bg1"/>
                </a:solidFill>
                <a:latin typeface="Gill Sans MT" panose="020B0502020104020203" pitchFamily="34" charset="0"/>
                <a:ea typeface="Apple Braille" charset="0"/>
                <a:cs typeface="Apple Braille" charset="0"/>
                <a:sym typeface="+mn-lt"/>
              </a:rPr>
              <a:t>Wendy</a:t>
            </a:r>
            <a:r>
              <a:rPr lang="zh-CN" altLang="en-US" kern="0" dirty="0">
                <a:solidFill>
                  <a:schemeClr val="bg1"/>
                </a:solidFill>
                <a:latin typeface="Gill Sans MT" panose="020B0502020104020203" pitchFamily="34" charset="0"/>
                <a:ea typeface="Apple Braille" charset="0"/>
                <a:cs typeface="Apple Braille" charset="0"/>
                <a:sym typeface="+mn-lt"/>
              </a:rPr>
              <a:t> </a:t>
            </a:r>
            <a:r>
              <a:rPr lang="en-US" altLang="zh-CN" kern="0" dirty="0">
                <a:solidFill>
                  <a:schemeClr val="bg1"/>
                </a:solidFill>
                <a:latin typeface="Gill Sans MT" panose="020B0502020104020203" pitchFamily="34" charset="0"/>
                <a:ea typeface="Apple Braille" charset="0"/>
                <a:cs typeface="Apple Braille" charset="0"/>
                <a:sym typeface="+mn-lt"/>
              </a:rPr>
              <a:t>Lu</a:t>
            </a:r>
          </a:p>
          <a:p>
            <a:pPr algn="r"/>
            <a:r>
              <a:rPr lang="en-US" altLang="zh-CN" kern="0" dirty="0">
                <a:solidFill>
                  <a:schemeClr val="bg1"/>
                </a:solidFill>
                <a:latin typeface="Gill Sans MT" panose="020B0502020104020203" pitchFamily="34" charset="0"/>
                <a:ea typeface="Apple Braille" charset="0"/>
                <a:cs typeface="Apple Braille" charset="0"/>
                <a:sym typeface="+mn-lt"/>
              </a:rPr>
              <a:t>Wenrui</a:t>
            </a:r>
            <a:r>
              <a:rPr lang="zh-CN" altLang="en-US" kern="0" dirty="0">
                <a:solidFill>
                  <a:schemeClr val="bg1"/>
                </a:solidFill>
                <a:latin typeface="Gill Sans MT" panose="020B0502020104020203" pitchFamily="34" charset="0"/>
                <a:ea typeface="Apple Braille" charset="0"/>
                <a:cs typeface="Apple Braille" charset="0"/>
                <a:sym typeface="+mn-lt"/>
              </a:rPr>
              <a:t> </a:t>
            </a:r>
            <a:r>
              <a:rPr lang="en-US" altLang="zh-CN" kern="0" dirty="0">
                <a:solidFill>
                  <a:schemeClr val="bg1"/>
                </a:solidFill>
                <a:latin typeface="Gill Sans MT" panose="020B0502020104020203" pitchFamily="34" charset="0"/>
                <a:ea typeface="Apple Braille" charset="0"/>
                <a:cs typeface="Apple Braille" charset="0"/>
                <a:sym typeface="+mn-lt"/>
              </a:rPr>
              <a:t>Liu</a:t>
            </a:r>
          </a:p>
        </p:txBody>
      </p:sp>
    </p:spTree>
    <p:extLst>
      <p:ext uri="{BB962C8B-B14F-4D97-AF65-F5344CB8AC3E}">
        <p14:creationId xmlns:p14="http://schemas.microsoft.com/office/powerpoint/2010/main" val="113842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5678" y="417753"/>
            <a:ext cx="6446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Gill Sans MT" panose="020B0502020104020203" pitchFamily="34" charset="0"/>
                <a:cs typeface="Aharoni" panose="02010803020104030203" pitchFamily="2" charset="-79"/>
              </a:rPr>
              <a:t>RapidMiner</a:t>
            </a:r>
            <a:r>
              <a:rPr lang="en-US" sz="3200" b="1" dirty="0">
                <a:latin typeface="Gill Sans MT" panose="020B0502020104020203" pitchFamily="34" charset="0"/>
                <a:cs typeface="Aharoni" panose="02010803020104030203" pitchFamily="2" charset="-79"/>
              </a:rPr>
              <a:t> enables quick deployment without </a:t>
            </a:r>
            <a:r>
              <a:rPr lang="en-US" sz="3200" b="1" dirty="0" smtClean="0">
                <a:latin typeface="Gill Sans MT" panose="020B0502020104020203" pitchFamily="34" charset="0"/>
                <a:cs typeface="Aharoni" panose="02010803020104030203" pitchFamily="2" charset="-79"/>
              </a:rPr>
              <a:t>cod</a:t>
            </a:r>
            <a:r>
              <a:rPr lang="en-US" altLang="zh-CN" sz="3200" b="1" dirty="0" smtClean="0">
                <a:latin typeface="Gill Sans MT" panose="020B0502020104020203" pitchFamily="34" charset="0"/>
                <a:cs typeface="Aharoni" panose="02010803020104030203" pitchFamily="2" charset="-79"/>
              </a:rPr>
              <a:t>ing</a:t>
            </a:r>
            <a:endParaRPr lang="en-US" sz="3200" b="1" dirty="0">
              <a:latin typeface="Gill Sans MT" panose="020B0502020104020203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45678" y="1651468"/>
            <a:ext cx="54666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</a:rPr>
              <a:t>Up and running within minutes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</a:rPr>
              <a:t>No prerequisite for any programming language knowledge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</a:rPr>
              <a:t>Ideal for proof of concept and demonstration purpose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4" r="35333"/>
          <a:stretch/>
        </p:blipFill>
        <p:spPr>
          <a:xfrm>
            <a:off x="0" y="0"/>
            <a:ext cx="5268685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5268685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34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563" y="761997"/>
            <a:ext cx="111993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Gill Sans MT" panose="020B0502020104020203" pitchFamily="34" charset="0"/>
              </a:rPr>
              <a:t>GraphLab</a:t>
            </a:r>
            <a:r>
              <a:rPr lang="en-US" sz="3200" b="1" dirty="0">
                <a:latin typeface="Gill Sans MT" panose="020B0502020104020203" pitchFamily="34" charset="0"/>
              </a:rPr>
              <a:t> enables a scalable solution for real-time predictions</a:t>
            </a:r>
          </a:p>
        </p:txBody>
      </p:sp>
      <p:pic>
        <p:nvPicPr>
          <p:cNvPr id="1026" name="Picture 2" descr="Image result for data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541" y="2028363"/>
            <a:ext cx="1218946" cy="172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/>
          <p:cNvSpPr/>
          <p:nvPr/>
        </p:nvSpPr>
        <p:spPr>
          <a:xfrm rot="12023510">
            <a:off x="2895081" y="2911895"/>
            <a:ext cx="1527944" cy="514553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bg1">
              <a:lumMod val="85000"/>
            </a:schemeClr>
          </a:solidFill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28" name="Picture 4" descr="Image result for data mod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826" y="3303363"/>
            <a:ext cx="1216668" cy="124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ata in the clou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216" y="4432346"/>
            <a:ext cx="1311966" cy="131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Arrow 7"/>
          <p:cNvSpPr/>
          <p:nvPr/>
        </p:nvSpPr>
        <p:spPr>
          <a:xfrm rot="9957258">
            <a:off x="2866191" y="4280814"/>
            <a:ext cx="1559847" cy="514553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bg1">
              <a:lumMod val="85000"/>
            </a:schemeClr>
          </a:solidFill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TextBox 3"/>
          <p:cNvSpPr txBox="1"/>
          <p:nvPr/>
        </p:nvSpPr>
        <p:spPr>
          <a:xfrm>
            <a:off x="1247071" y="3613104"/>
            <a:ext cx="15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Historical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6262" y="5701498"/>
            <a:ext cx="104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Live Data</a:t>
            </a:r>
          </a:p>
        </p:txBody>
      </p:sp>
      <p:sp>
        <p:nvSpPr>
          <p:cNvPr id="11" name="TextBox 10"/>
          <p:cNvSpPr txBox="1"/>
          <p:nvPr/>
        </p:nvSpPr>
        <p:spPr>
          <a:xfrm rot="1226627">
            <a:off x="3229334" y="2918948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2" name="TextBox 11"/>
          <p:cNvSpPr txBox="1"/>
          <p:nvPr/>
        </p:nvSpPr>
        <p:spPr>
          <a:xfrm rot="20679522">
            <a:off x="2867730" y="4355987"/>
            <a:ext cx="1366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15256" y="453017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pic>
        <p:nvPicPr>
          <p:cNvPr id="1032" name="Picture 8" descr="Image result for hadoop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864" y="2301085"/>
            <a:ext cx="2945071" cy="76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pache spark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711" y="3172528"/>
            <a:ext cx="1230953" cy="6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aw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561" y="4070525"/>
            <a:ext cx="2204744" cy="82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evaluation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473" y="3303363"/>
            <a:ext cx="1113404" cy="111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rved Up Arrow 8"/>
          <p:cNvSpPr/>
          <p:nvPr/>
        </p:nvSpPr>
        <p:spPr>
          <a:xfrm>
            <a:off x="5509063" y="4798440"/>
            <a:ext cx="1191490" cy="357040"/>
          </a:xfrm>
          <a:prstGeom prst="curvedUpArrow">
            <a:avLst>
              <a:gd name="adj1" fmla="val 25000"/>
              <a:gd name="adj2" fmla="val 96937"/>
              <a:gd name="adj3" fmla="val 25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 rot="10800000">
            <a:off x="5382458" y="2868872"/>
            <a:ext cx="1191490" cy="357040"/>
          </a:xfrm>
          <a:prstGeom prst="curvedUpArrow">
            <a:avLst>
              <a:gd name="adj1" fmla="val 25000"/>
              <a:gd name="adj2" fmla="val 96937"/>
              <a:gd name="adj3" fmla="val 25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88458" y="4447705"/>
            <a:ext cx="115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0175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44457" y="2630384"/>
            <a:ext cx="62754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ill Sans MT" panose="020B0502020104020203" pitchFamily="34" charset="0"/>
              </a:rPr>
              <a:t>Recommend movie trailers via promoted Tweets</a:t>
            </a:r>
          </a:p>
        </p:txBody>
      </p:sp>
      <p:pic>
        <p:nvPicPr>
          <p:cNvPr id="2050" name="Picture 2" descr="Image result for twitter promoted movie trail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"/>
          <a:stretch/>
        </p:blipFill>
        <p:spPr bwMode="auto">
          <a:xfrm>
            <a:off x="789050" y="268808"/>
            <a:ext cx="3956697" cy="627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22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9"/>
          <a:stretch/>
        </p:blipFill>
        <p:spPr>
          <a:xfrm>
            <a:off x="1" y="601029"/>
            <a:ext cx="12192000" cy="62569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9028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226629"/>
            <a:ext cx="12192000" cy="660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0182" y="638628"/>
            <a:ext cx="554181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i="1" kern="0" dirty="0">
                <a:solidFill>
                  <a:schemeClr val="bg1"/>
                </a:solidFill>
                <a:latin typeface="Gill Sans MT" panose="020B0502020104020203" pitchFamily="34" charset="0"/>
                <a:ea typeface="Copperplate Gothic Bold" charset="0"/>
                <a:cs typeface="Copperplate Gothic Bold" charset="0"/>
                <a:sym typeface="+mn-lt"/>
              </a:rPr>
              <a:t>Thank You </a:t>
            </a:r>
            <a:endParaRPr lang="en-US" sz="4400" b="1" i="1" dirty="0">
              <a:solidFill>
                <a:schemeClr val="bg1"/>
              </a:solidFill>
              <a:latin typeface="Gill Sans MT" panose="020B0502020104020203" pitchFamily="34" charset="0"/>
              <a:ea typeface="Impact" charset="0"/>
              <a:cs typeface="Impact" charset="0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Here is </a:t>
            </a:r>
            <a:r>
              <a:rPr lang="en-US" altLang="zh-CN" sz="3600" dirty="0" err="1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Panos</a:t>
            </a:r>
            <a:r>
              <a:rPr lang="en-US" altLang="zh-CN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’</a:t>
            </a:r>
            <a:r>
              <a:rPr lang="zh-CN" altLang="en-US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top </a:t>
            </a:r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10 movie recommending</a:t>
            </a:r>
          </a:p>
          <a:p>
            <a:pPr algn="ctr"/>
            <a:endParaRPr lang="en-US" dirty="0">
              <a:latin typeface="Gill Sans MT" panose="020B0502020104020203" pitchFamily="34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7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300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1201" y="692727"/>
            <a:ext cx="64007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Want to test our system?</a:t>
            </a:r>
          </a:p>
          <a:p>
            <a:endParaRPr lang="en-US" sz="3600" dirty="0">
              <a:solidFill>
                <a:schemeClr val="bg1"/>
              </a:solidFill>
              <a:latin typeface="Gill Sans MT" panose="020B0502020104020203" pitchFamily="34" charset="0"/>
              <a:ea typeface="Impact" charset="0"/>
              <a:cs typeface="Impact" charset="0"/>
            </a:endParaRPr>
          </a:p>
          <a:p>
            <a:r>
              <a:rPr lang="en-US" altLang="zh-CN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A</a:t>
            </a:r>
            <a:r>
              <a:rPr lang="zh-CN" altLang="en-US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volunteer</a:t>
            </a:r>
            <a:r>
              <a:rPr lang="zh-CN" altLang="en-US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in</a:t>
            </a:r>
            <a:r>
              <a:rPr lang="zh-CN" altLang="en-US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this</a:t>
            </a:r>
            <a:r>
              <a:rPr lang="zh-CN" altLang="en-US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classroom</a:t>
            </a:r>
            <a:r>
              <a:rPr lang="zh-CN" altLang="en-US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has</a:t>
            </a:r>
            <a:r>
              <a:rPr lang="zh-CN" altLang="en-US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provided</a:t>
            </a:r>
            <a:r>
              <a:rPr lang="zh-CN" altLang="en-US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6</a:t>
            </a:r>
            <a:r>
              <a:rPr lang="zh-CN" altLang="en-US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movie</a:t>
            </a:r>
            <a:r>
              <a:rPr lang="zh-CN" altLang="en-US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ratings,</a:t>
            </a:r>
            <a:r>
              <a:rPr lang="zh-CN" altLang="en-US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and</a:t>
            </a:r>
            <a:r>
              <a:rPr lang="zh-CN" altLang="en-US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our</a:t>
            </a:r>
            <a:r>
              <a:rPr lang="zh-CN" altLang="en-US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recommender</a:t>
            </a:r>
            <a:r>
              <a:rPr lang="zh-CN" altLang="en-US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system</a:t>
            </a:r>
            <a:r>
              <a:rPr lang="zh-CN" altLang="en-US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will</a:t>
            </a:r>
            <a:r>
              <a:rPr lang="zh-CN" altLang="en-US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generate</a:t>
            </a:r>
            <a:r>
              <a:rPr lang="zh-CN" altLang="en-US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10</a:t>
            </a:r>
            <a:r>
              <a:rPr lang="zh-CN" altLang="en-US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movies</a:t>
            </a:r>
            <a:r>
              <a:rPr lang="zh-CN" alt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for</a:t>
            </a:r>
            <a:r>
              <a:rPr lang="zh-CN" altLang="en-US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Gill Sans MT" panose="020B0502020104020203" pitchFamily="34" charset="0"/>
                <a:ea typeface="Impact" charset="0"/>
                <a:cs typeface="Impact" charset="0"/>
              </a:rPr>
              <a:t>him</a:t>
            </a:r>
            <a:endParaRPr lang="en-US" dirty="0">
              <a:latin typeface="Gill Sans MT" panose="020B0502020104020203" pitchFamily="34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1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3564" y="470884"/>
            <a:ext cx="105357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Gill Sans MT" panose="020B0502020104020203" pitchFamily="34" charset="0"/>
              </a:rPr>
              <a:t>Our</a:t>
            </a:r>
            <a:r>
              <a:rPr lang="zh-CN" altLang="en-US" sz="3200" b="1" dirty="0">
                <a:latin typeface="Gill Sans MT" panose="020B0502020104020203" pitchFamily="34" charset="0"/>
              </a:rPr>
              <a:t> </a:t>
            </a:r>
            <a:r>
              <a:rPr lang="en-US" altLang="zh-CN" sz="3200" b="1" dirty="0">
                <a:latin typeface="Gill Sans MT" panose="020B0502020104020203" pitchFamily="34" charset="0"/>
              </a:rPr>
              <a:t>goal</a:t>
            </a:r>
            <a:r>
              <a:rPr lang="zh-CN" altLang="en-US" sz="3200" b="1" dirty="0">
                <a:latin typeface="Gill Sans MT" panose="020B0502020104020203" pitchFamily="34" charset="0"/>
              </a:rPr>
              <a:t> </a:t>
            </a:r>
            <a:r>
              <a:rPr lang="en-US" altLang="zh-CN" sz="3200" b="1" dirty="0">
                <a:latin typeface="Gill Sans MT" panose="020B0502020104020203" pitchFamily="34" charset="0"/>
              </a:rPr>
              <a:t>is</a:t>
            </a:r>
            <a:r>
              <a:rPr lang="zh-CN" altLang="en-US" sz="3200" b="1" dirty="0">
                <a:latin typeface="Gill Sans MT" panose="020B0502020104020203" pitchFamily="34" charset="0"/>
              </a:rPr>
              <a:t> </a:t>
            </a:r>
            <a:r>
              <a:rPr lang="en-US" altLang="zh-CN" sz="3200" b="1" dirty="0">
                <a:latin typeface="Gill Sans MT" panose="020B0502020104020203" pitchFamily="34" charset="0"/>
              </a:rPr>
              <a:t>to</a:t>
            </a:r>
            <a:r>
              <a:rPr lang="zh-CN" altLang="en-US" sz="3200" b="1" dirty="0">
                <a:latin typeface="Gill Sans MT" panose="020B0502020104020203" pitchFamily="34" charset="0"/>
              </a:rPr>
              <a:t> </a:t>
            </a:r>
            <a:r>
              <a:rPr lang="en-US" altLang="zh-CN" sz="3200" b="1" dirty="0">
                <a:latin typeface="Gill Sans MT" panose="020B0502020104020203" pitchFamily="34" charset="0"/>
              </a:rPr>
              <a:t>provide</a:t>
            </a:r>
            <a:r>
              <a:rPr lang="zh-CN" altLang="en-US" sz="3200" b="1" dirty="0">
                <a:latin typeface="Gill Sans MT" panose="020B0502020104020203" pitchFamily="34" charset="0"/>
              </a:rPr>
              <a:t> </a:t>
            </a:r>
            <a:r>
              <a:rPr lang="en-US" altLang="zh-CN" sz="3200" b="1" dirty="0">
                <a:latin typeface="Gill Sans MT" panose="020B0502020104020203" pitchFamily="34" charset="0"/>
              </a:rPr>
              <a:t>personalized</a:t>
            </a:r>
            <a:r>
              <a:rPr lang="zh-CN" altLang="en-US" sz="3200" b="1" dirty="0">
                <a:latin typeface="Gill Sans MT" panose="020B0502020104020203" pitchFamily="34" charset="0"/>
              </a:rPr>
              <a:t> </a:t>
            </a:r>
            <a:r>
              <a:rPr lang="en-US" altLang="zh-CN" sz="3200" b="1" dirty="0">
                <a:latin typeface="Gill Sans MT" panose="020B0502020104020203" pitchFamily="34" charset="0"/>
              </a:rPr>
              <a:t>trailer</a:t>
            </a:r>
            <a:r>
              <a:rPr lang="zh-CN" altLang="en-US" sz="3200" b="1" dirty="0">
                <a:latin typeface="Gill Sans MT" panose="020B0502020104020203" pitchFamily="34" charset="0"/>
              </a:rPr>
              <a:t> </a:t>
            </a:r>
            <a:r>
              <a:rPr lang="en-US" altLang="zh-CN" sz="3200" b="1" dirty="0">
                <a:latin typeface="Gill Sans MT" panose="020B0502020104020203" pitchFamily="34" charset="0"/>
              </a:rPr>
              <a:t>tweets</a:t>
            </a:r>
            <a:r>
              <a:rPr lang="zh-CN" altLang="en-US" sz="3200" b="1" dirty="0">
                <a:latin typeface="Gill Sans MT" panose="020B0502020104020203" pitchFamily="34" charset="0"/>
              </a:rPr>
              <a:t> </a:t>
            </a:r>
            <a:r>
              <a:rPr lang="en-US" altLang="zh-CN" sz="3200" b="1" dirty="0">
                <a:latin typeface="Gill Sans MT" panose="020B0502020104020203" pitchFamily="34" charset="0"/>
              </a:rPr>
              <a:t>to</a:t>
            </a:r>
            <a:r>
              <a:rPr lang="zh-CN" altLang="en-US" sz="3200" b="1" dirty="0">
                <a:latin typeface="Gill Sans MT" panose="020B0502020104020203" pitchFamily="34" charset="0"/>
              </a:rPr>
              <a:t> </a:t>
            </a:r>
            <a:r>
              <a:rPr lang="en-US" altLang="zh-CN" sz="3200" b="1" dirty="0">
                <a:latin typeface="Gill Sans MT" panose="020B0502020104020203" pitchFamily="34" charset="0"/>
              </a:rPr>
              <a:t>users</a:t>
            </a:r>
            <a:endParaRPr lang="en-US" sz="3200" b="1" dirty="0">
              <a:latin typeface="Gill Sans MT" panose="020B050202010402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90433" y="1956514"/>
            <a:ext cx="46489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  <a:latin typeface="Bernard MT Condensed" charset="0"/>
                <a:ea typeface="Bernard MT Condensed" charset="0"/>
                <a:cs typeface="Bernard MT Condensed" charset="0"/>
              </a:rPr>
              <a:t>Homepage Takeover</a:t>
            </a:r>
            <a:endParaRPr lang="en-US" sz="4400" dirty="0">
              <a:latin typeface="Bernard MT Condensed" charset="0"/>
              <a:ea typeface="Bernard MT Condensed" charset="0"/>
              <a:cs typeface="Bernard MT Condense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6691" y="32525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93660" y="4311789"/>
            <a:ext cx="28424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400">
                <a:solidFill>
                  <a:srgbClr val="000000"/>
                </a:solidFill>
                <a:latin typeface="Bernard MT Condensed" charset="0"/>
                <a:ea typeface="Bernard MT Condensed" charset="0"/>
                <a:cs typeface="Bernard MT Condensed" charset="0"/>
              </a:defRPr>
            </a:lvl1pPr>
          </a:lstStyle>
          <a:p>
            <a:r>
              <a:rPr lang="en-US" dirty="0"/>
              <a:t>Entertaining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17" y="3233799"/>
            <a:ext cx="611262" cy="61126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43479" y="3294132"/>
            <a:ext cx="1404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4AAEB"/>
                </a:solidFill>
              </a:rPr>
              <a:t>First View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34177" y="1526887"/>
            <a:ext cx="3269672" cy="4250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r="34927"/>
          <a:stretch/>
        </p:blipFill>
        <p:spPr>
          <a:xfrm>
            <a:off x="997528" y="1513032"/>
            <a:ext cx="3839078" cy="51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5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10800000" flipH="1">
            <a:off x="7412182" y="493020"/>
            <a:ext cx="4779818" cy="3287706"/>
          </a:xfrm>
          <a:prstGeom prst="rect">
            <a:avLst/>
          </a:prstGeom>
          <a:solidFill>
            <a:schemeClr val="bg1"/>
          </a:solidFill>
          <a:effectLst/>
        </p:spPr>
      </p:pic>
      <p:sp>
        <p:nvSpPr>
          <p:cNvPr id="3" name="TextBox 2"/>
          <p:cNvSpPr txBox="1"/>
          <p:nvPr/>
        </p:nvSpPr>
        <p:spPr>
          <a:xfrm>
            <a:off x="803564" y="526984"/>
            <a:ext cx="10196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ill Sans MT" panose="020B0502020104020203" pitchFamily="34" charset="0"/>
              </a:rPr>
              <a:t>Recommender Systems help to improve users’ experience and marketing efficiency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59044" y="2271593"/>
            <a:ext cx="503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ver 47,000 unique Twitter users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44" y="2170568"/>
            <a:ext cx="685800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52" y="3018024"/>
            <a:ext cx="632691" cy="632691"/>
          </a:xfrm>
          <a:prstGeom prst="rect">
            <a:avLst/>
          </a:prstGeom>
          <a:noFill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51" y="3766394"/>
            <a:ext cx="632691" cy="6326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9" name="Rectangle 18"/>
          <p:cNvSpPr/>
          <p:nvPr/>
        </p:nvSpPr>
        <p:spPr>
          <a:xfrm>
            <a:off x="1863649" y="3065940"/>
            <a:ext cx="5081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26,534 unique movies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from IMDb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59044" y="3860287"/>
            <a:ext cx="336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Over 554,992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ratings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859044" y="4756718"/>
            <a:ext cx="57218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Each user rates 12 movies on average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Each movie gets 21 ratings on average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89709" y="4807524"/>
            <a:ext cx="830300" cy="924328"/>
            <a:chOff x="942027" y="4959927"/>
            <a:chExt cx="691837" cy="72787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027" y="5204802"/>
              <a:ext cx="354381" cy="35438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287" y="4959927"/>
              <a:ext cx="384128" cy="38412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83" y="5333423"/>
              <a:ext cx="354381" cy="354381"/>
            </a:xfrm>
            <a:prstGeom prst="rect">
              <a:avLst/>
            </a:prstGeom>
            <a:noFill/>
          </p:spPr>
        </p:pic>
      </p:grpSp>
      <p:grpSp>
        <p:nvGrpSpPr>
          <p:cNvPr id="2" name="Group 1"/>
          <p:cNvGrpSpPr/>
          <p:nvPr/>
        </p:nvGrpSpPr>
        <p:grpSpPr>
          <a:xfrm>
            <a:off x="7839672" y="2255360"/>
            <a:ext cx="3640765" cy="3841983"/>
            <a:chOff x="7839672" y="2255360"/>
            <a:chExt cx="3640765" cy="3841983"/>
          </a:xfrm>
        </p:grpSpPr>
        <p:sp>
          <p:nvSpPr>
            <p:cNvPr id="26" name="Rectangular Callout 25"/>
            <p:cNvSpPr/>
            <p:nvPr/>
          </p:nvSpPr>
          <p:spPr>
            <a:xfrm rot="5400000">
              <a:off x="7899065" y="2195967"/>
              <a:ext cx="3521980" cy="3640765"/>
            </a:xfrm>
            <a:prstGeom prst="wedgeRectCallout">
              <a:avLst>
                <a:gd name="adj1" fmla="val -20187"/>
                <a:gd name="adj2" fmla="val 65652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47679" y="2502513"/>
              <a:ext cx="3228160" cy="359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Gill Sans MT" panose="020B0502020104020203" pitchFamily="34" charset="0"/>
                </a:rPr>
                <a:t>Additional Movie Features:</a:t>
              </a:r>
            </a:p>
            <a:p>
              <a:endParaRPr lang="en-US" dirty="0">
                <a:latin typeface="Gill Sans MT" panose="020B0502020104020203" pitchFamily="34" charset="0"/>
              </a:endParaRPr>
            </a:p>
            <a:p>
              <a:pPr marL="342900" indent="-342900">
                <a:lnSpc>
                  <a:spcPct val="128000"/>
                </a:lnSpc>
                <a:buFont typeface="ZapfDingbatsITC" charset="0"/>
                <a:buChar char="✔︎"/>
              </a:pPr>
              <a:r>
                <a:rPr lang="en-US" sz="2000" dirty="0">
                  <a:solidFill>
                    <a:schemeClr val="accent1"/>
                  </a:solidFill>
                  <a:latin typeface="Gill Sans MT" panose="020B0502020104020203" pitchFamily="34" charset="0"/>
                </a:rPr>
                <a:t>Genre</a:t>
              </a:r>
            </a:p>
            <a:p>
              <a:pPr marL="342900" indent="-342900">
                <a:lnSpc>
                  <a:spcPct val="128000"/>
                </a:lnSpc>
                <a:buFont typeface="ZapfDingbatsITC" charset="0"/>
                <a:buChar char="✔︎"/>
              </a:pPr>
              <a:r>
                <a:rPr lang="en-US" sz="2000" dirty="0">
                  <a:solidFill>
                    <a:schemeClr val="accent1"/>
                  </a:solidFill>
                  <a:latin typeface="Gill Sans MT" panose="020B0502020104020203" pitchFamily="34" charset="0"/>
                </a:rPr>
                <a:t>Year</a:t>
              </a:r>
            </a:p>
            <a:p>
              <a:pPr marL="342900" indent="-342900">
                <a:lnSpc>
                  <a:spcPct val="128000"/>
                </a:lnSpc>
                <a:buFont typeface="ZapfDingbatsITC" charset="0"/>
                <a:buChar char="✔︎"/>
              </a:pPr>
              <a:r>
                <a:rPr lang="en-US" sz="2000" dirty="0">
                  <a:solidFill>
                    <a:schemeClr val="accent1"/>
                  </a:solidFill>
                  <a:latin typeface="Gill Sans MT" panose="020B0502020104020203" pitchFamily="34" charset="0"/>
                </a:rPr>
                <a:t>Awards (1/0)</a:t>
              </a:r>
            </a:p>
            <a:p>
              <a:pPr marL="342900" indent="-342900">
                <a:lnSpc>
                  <a:spcPct val="128000"/>
                </a:lnSpc>
                <a:buFont typeface="ZapfDingbatsITC" charset="0"/>
                <a:buChar char="✔︎"/>
              </a:pPr>
              <a:r>
                <a:rPr lang="en-US" sz="2000" dirty="0">
                  <a:solidFill>
                    <a:schemeClr val="accent1"/>
                  </a:solidFill>
                  <a:latin typeface="Gill Sans MT" panose="020B0502020104020203" pitchFamily="34" charset="0"/>
                </a:rPr>
                <a:t>Run time</a:t>
              </a:r>
            </a:p>
            <a:p>
              <a:pPr marL="342900" indent="-342900">
                <a:lnSpc>
                  <a:spcPct val="128000"/>
                </a:lnSpc>
                <a:buFont typeface="ZapfDingbatsITC" charset="0"/>
                <a:buChar char="✘"/>
              </a:pP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ll Sans MT" panose="020B0502020104020203" pitchFamily="34" charset="0"/>
                </a:rPr>
                <a:t>Language</a:t>
              </a:r>
            </a:p>
            <a:p>
              <a:pPr marL="342900" indent="-342900">
                <a:lnSpc>
                  <a:spcPct val="128000"/>
                </a:lnSpc>
                <a:buFont typeface="ZapfDingbatsITC" charset="0"/>
                <a:buChar char="✘"/>
              </a:pP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ll Sans MT" panose="020B0502020104020203" pitchFamily="34" charset="0"/>
                </a:rPr>
                <a:t>Plot</a:t>
              </a:r>
            </a:p>
            <a:p>
              <a:endParaRPr lang="en-US" dirty="0">
                <a:latin typeface="Gill Sans MT" panose="020B0502020104020203" pitchFamily="34" charset="0"/>
              </a:endParaRPr>
            </a:p>
            <a:p>
              <a:endParaRPr lang="en-US" dirty="0"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00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824247" y="1847656"/>
            <a:ext cx="3921551" cy="2751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import pandas as </a:t>
            </a:r>
            <a:r>
              <a:rPr lang="en-US" b="1" dirty="0" err="1"/>
              <a:t>pd</a:t>
            </a:r>
            <a:endParaRPr lang="en-US" b="1" dirty="0"/>
          </a:p>
          <a:p>
            <a:r>
              <a:rPr lang="en-US" b="1" dirty="0"/>
              <a:t>import codecs </a:t>
            </a:r>
          </a:p>
          <a:p>
            <a:r>
              <a:rPr lang="en-US" b="1" dirty="0"/>
              <a:t>from math import </a:t>
            </a:r>
            <a:r>
              <a:rPr lang="en-US" b="1" dirty="0" err="1"/>
              <a:t>sqrt</a:t>
            </a:r>
            <a:endParaRPr lang="en-US" b="1" dirty="0"/>
          </a:p>
          <a:p>
            <a:r>
              <a:rPr lang="en-US" b="1" dirty="0"/>
              <a:t> </a:t>
            </a:r>
          </a:p>
          <a:p>
            <a:r>
              <a:rPr lang="en-US" b="1" dirty="0"/>
              <a:t>ratings = </a:t>
            </a:r>
            <a:r>
              <a:rPr lang="en-US" b="1" dirty="0" err="1"/>
              <a:t>pd.read_csv</a:t>
            </a:r>
            <a:r>
              <a:rPr lang="en-US" b="1" dirty="0"/>
              <a:t>('ratings.csv',</a:t>
            </a:r>
            <a:r>
              <a:rPr lang="en-US" b="1" dirty="0" err="1"/>
              <a:t>usecols</a:t>
            </a:r>
            <a:r>
              <a:rPr lang="en-US" b="1" dirty="0"/>
              <a:t> = [0,1,2])</a:t>
            </a:r>
          </a:p>
          <a:p>
            <a:r>
              <a:rPr lang="en-US" b="1" dirty="0"/>
              <a:t> </a:t>
            </a:r>
          </a:p>
          <a:p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b="1" dirty="0" err="1"/>
              <a:t>to_dict</a:t>
            </a:r>
            <a:r>
              <a:rPr lang="en-US" b="1" dirty="0"/>
              <a:t> (frame):</a:t>
            </a:r>
          </a:p>
          <a:p>
            <a:r>
              <a:rPr lang="en-US" b="1" dirty="0"/>
              <a:t>    d = {}</a:t>
            </a:r>
          </a:p>
          <a:p>
            <a:r>
              <a:rPr lang="en-US" b="1" dirty="0"/>
              <a:t>    for row in </a:t>
            </a:r>
            <a:r>
              <a:rPr lang="en-US" b="1" dirty="0" err="1"/>
              <a:t>frame.values</a:t>
            </a:r>
            <a:r>
              <a:rPr lang="en-US" b="1" dirty="0"/>
              <a:t>:</a:t>
            </a:r>
          </a:p>
          <a:p>
            <a:r>
              <a:rPr lang="en-US" b="1" dirty="0"/>
              <a:t>            user = row[0]</a:t>
            </a:r>
          </a:p>
          <a:p>
            <a:r>
              <a:rPr lang="en-US" b="1" dirty="0"/>
              <a:t>            movie = row[1]</a:t>
            </a:r>
          </a:p>
          <a:p>
            <a:r>
              <a:rPr lang="en-US" b="1" dirty="0"/>
              <a:t>            rating = row[2]</a:t>
            </a:r>
          </a:p>
          <a:p>
            <a:r>
              <a:rPr lang="en-US" b="1" dirty="0"/>
              <a:t>            if user not in d:</a:t>
            </a:r>
          </a:p>
          <a:p>
            <a:r>
              <a:rPr lang="en-US" b="1" dirty="0"/>
              <a:t>                d[user] = {}</a:t>
            </a:r>
          </a:p>
          <a:p>
            <a:r>
              <a:rPr lang="en-US" b="1" dirty="0"/>
              <a:t>                d[user][movie]=rating</a:t>
            </a:r>
          </a:p>
          <a:p>
            <a:r>
              <a:rPr lang="en-US" b="1" dirty="0"/>
              <a:t>            else:</a:t>
            </a:r>
          </a:p>
          <a:p>
            <a:r>
              <a:rPr lang="en-US" b="1" dirty="0"/>
              <a:t>                d[user][movie]=rating</a:t>
            </a:r>
          </a:p>
          <a:p>
            <a:r>
              <a:rPr lang="en-US" b="1" dirty="0"/>
              <a:t>    return d</a:t>
            </a:r>
          </a:p>
          <a:p>
            <a:r>
              <a:rPr lang="en-US" b="1" dirty="0"/>
              <a:t> </a:t>
            </a:r>
          </a:p>
          <a:p>
            <a:r>
              <a:rPr lang="en-US" b="1" dirty="0"/>
              <a:t>temp = </a:t>
            </a:r>
            <a:r>
              <a:rPr lang="en-US" b="1" dirty="0" err="1"/>
              <a:t>to_dict</a:t>
            </a:r>
            <a:r>
              <a:rPr lang="en-US" b="1" dirty="0"/>
              <a:t>(ratings)</a:t>
            </a:r>
          </a:p>
          <a:p>
            <a:r>
              <a:rPr lang="en-US" b="1" dirty="0"/>
              <a:t> </a:t>
            </a:r>
          </a:p>
          <a:p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b="1" dirty="0" err="1"/>
              <a:t>pearson</a:t>
            </a:r>
            <a:r>
              <a:rPr lang="en-US" b="1" dirty="0"/>
              <a:t>(rating1, rating2):</a:t>
            </a:r>
          </a:p>
          <a:p>
            <a:r>
              <a:rPr lang="en-US" b="1" dirty="0"/>
              <a:t>    </a:t>
            </a:r>
            <a:r>
              <a:rPr lang="en-US" b="1" dirty="0" err="1"/>
              <a:t>sum_xy</a:t>
            </a:r>
            <a:r>
              <a:rPr lang="en-US" b="1" dirty="0"/>
              <a:t> = 0</a:t>
            </a:r>
          </a:p>
          <a:p>
            <a:r>
              <a:rPr lang="en-US" b="1" dirty="0"/>
              <a:t>    </a:t>
            </a:r>
            <a:r>
              <a:rPr lang="en-US" b="1" dirty="0" err="1"/>
              <a:t>sum_x</a:t>
            </a:r>
            <a:r>
              <a:rPr lang="en-US" b="1" dirty="0"/>
              <a:t> = 0</a:t>
            </a:r>
          </a:p>
          <a:p>
            <a:r>
              <a:rPr lang="en-US" b="1" dirty="0"/>
              <a:t>    </a:t>
            </a:r>
            <a:r>
              <a:rPr lang="en-US" b="1" dirty="0" err="1"/>
              <a:t>sum_y</a:t>
            </a:r>
            <a:r>
              <a:rPr lang="en-US" b="1" dirty="0"/>
              <a:t> = 0</a:t>
            </a:r>
          </a:p>
          <a:p>
            <a:r>
              <a:rPr lang="en-US" b="1" dirty="0"/>
              <a:t>    sum_x2 = 0</a:t>
            </a:r>
          </a:p>
          <a:p>
            <a:r>
              <a:rPr lang="en-US" b="1" dirty="0"/>
              <a:t>    sum_y2 = 0</a:t>
            </a:r>
          </a:p>
          <a:p>
            <a:r>
              <a:rPr lang="en-US" b="1" dirty="0"/>
              <a:t>    n = 0</a:t>
            </a:r>
          </a:p>
          <a:p>
            <a:r>
              <a:rPr lang="en-US" b="1" dirty="0"/>
              <a:t>    for key in rating1:</a:t>
            </a:r>
          </a:p>
          <a:p>
            <a:r>
              <a:rPr lang="en-US" b="1" dirty="0"/>
              <a:t>        if key in rating2:</a:t>
            </a:r>
          </a:p>
          <a:p>
            <a:r>
              <a:rPr lang="en-US" b="1" dirty="0"/>
              <a:t>            n += 1</a:t>
            </a:r>
          </a:p>
          <a:p>
            <a:r>
              <a:rPr lang="en-US" b="1" dirty="0"/>
              <a:t>            x = rating1[key]</a:t>
            </a:r>
          </a:p>
          <a:p>
            <a:r>
              <a:rPr lang="en-US" b="1" dirty="0"/>
              <a:t>            y = rating2[key]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sum_xy</a:t>
            </a:r>
            <a:r>
              <a:rPr lang="en-US" b="1" dirty="0"/>
              <a:t> += x * y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sum_x</a:t>
            </a:r>
            <a:r>
              <a:rPr lang="en-US" b="1" dirty="0"/>
              <a:t> += x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sum_y</a:t>
            </a:r>
            <a:r>
              <a:rPr lang="en-US" b="1" dirty="0"/>
              <a:t> += y</a:t>
            </a:r>
          </a:p>
          <a:p>
            <a:r>
              <a:rPr lang="en-US" b="1" dirty="0"/>
              <a:t>            sum_x2 += pow(x, 2)</a:t>
            </a:r>
          </a:p>
          <a:p>
            <a:r>
              <a:rPr lang="en-US" b="1" dirty="0"/>
              <a:t>            sum_y2 += pow(y, 2)</a:t>
            </a:r>
          </a:p>
          <a:p>
            <a:r>
              <a:rPr lang="en-US" b="1" dirty="0"/>
              <a:t>    if n == 0:</a:t>
            </a:r>
          </a:p>
          <a:p>
            <a:r>
              <a:rPr lang="en-US" b="1" dirty="0"/>
              <a:t>        return 0</a:t>
            </a:r>
          </a:p>
          <a:p>
            <a:r>
              <a:rPr lang="en-US" b="1" dirty="0"/>
              <a:t>    # now compute denominator</a:t>
            </a:r>
          </a:p>
          <a:p>
            <a:r>
              <a:rPr lang="en-US" b="1" dirty="0"/>
              <a:t>    denominator = </a:t>
            </a:r>
            <a:r>
              <a:rPr lang="en-US" b="1" dirty="0" err="1"/>
              <a:t>sqrt</a:t>
            </a:r>
            <a:r>
              <a:rPr lang="en-US" b="1" dirty="0"/>
              <a:t>(sum_x2 - pow(</a:t>
            </a:r>
            <a:r>
              <a:rPr lang="en-US" b="1" dirty="0" err="1"/>
              <a:t>sum_x</a:t>
            </a:r>
            <a:r>
              <a:rPr lang="en-US" b="1" dirty="0"/>
              <a:t>, 2) / n) * </a:t>
            </a:r>
            <a:r>
              <a:rPr lang="en-US" b="1" dirty="0" err="1"/>
              <a:t>sqrt</a:t>
            </a:r>
            <a:r>
              <a:rPr lang="en-US" b="1" dirty="0"/>
              <a:t>(sum_y2 - pow(</a:t>
            </a:r>
            <a:r>
              <a:rPr lang="en-US" b="1" dirty="0" err="1"/>
              <a:t>sum_y</a:t>
            </a:r>
            <a:r>
              <a:rPr lang="en-US" b="1" dirty="0"/>
              <a:t>, 2) / n)</a:t>
            </a:r>
          </a:p>
          <a:p>
            <a:r>
              <a:rPr lang="en-US" b="1" dirty="0"/>
              <a:t>    if denominator == 0:</a:t>
            </a:r>
          </a:p>
          <a:p>
            <a:r>
              <a:rPr lang="en-US" b="1" dirty="0"/>
              <a:t>        return 0</a:t>
            </a:r>
          </a:p>
          <a:p>
            <a:r>
              <a:rPr lang="en-US" b="1" dirty="0"/>
              <a:t>    else:</a:t>
            </a:r>
          </a:p>
          <a:p>
            <a:r>
              <a:rPr lang="en-US" b="1" dirty="0"/>
              <a:t>        return (</a:t>
            </a:r>
            <a:r>
              <a:rPr lang="en-US" b="1" dirty="0" err="1"/>
              <a:t>sum_xy</a:t>
            </a:r>
            <a:r>
              <a:rPr lang="en-US" b="1" dirty="0"/>
              <a:t> - (</a:t>
            </a:r>
            <a:r>
              <a:rPr lang="en-US" b="1" dirty="0" err="1"/>
              <a:t>sum_x</a:t>
            </a:r>
            <a:r>
              <a:rPr lang="en-US" b="1" dirty="0"/>
              <a:t> * </a:t>
            </a:r>
            <a:r>
              <a:rPr lang="en-US" b="1" dirty="0" err="1"/>
              <a:t>sum_y</a:t>
            </a:r>
            <a:r>
              <a:rPr lang="en-US" b="1" dirty="0"/>
              <a:t>) / n) / denominator</a:t>
            </a:r>
          </a:p>
          <a:p>
            <a:r>
              <a:rPr lang="en-US" b="1" dirty="0"/>
              <a:t>            </a:t>
            </a:r>
          </a:p>
          <a:p>
            <a:r>
              <a:rPr lang="en-US" b="1" dirty="0"/>
              <a:t> </a:t>
            </a:r>
          </a:p>
          <a:p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b="1" dirty="0" err="1"/>
              <a:t>computeNearestNeighbor</a:t>
            </a:r>
            <a:r>
              <a:rPr lang="en-US" b="1" dirty="0"/>
              <a:t>(u, ratings):</a:t>
            </a:r>
          </a:p>
          <a:p>
            <a:r>
              <a:rPr lang="en-US" b="1" dirty="0"/>
              <a:t>    """creates a sorted list of users based on their distance to username"""</a:t>
            </a:r>
          </a:p>
          <a:p>
            <a:r>
              <a:rPr lang="en-US" b="1" dirty="0"/>
              <a:t>    distances = []</a:t>
            </a:r>
          </a:p>
          <a:p>
            <a:r>
              <a:rPr lang="en-US" b="1" dirty="0"/>
              <a:t>    for user in ratings:</a:t>
            </a:r>
          </a:p>
          <a:p>
            <a:r>
              <a:rPr lang="en-US" b="1" dirty="0"/>
              <a:t>        if user != u:</a:t>
            </a:r>
          </a:p>
          <a:p>
            <a:r>
              <a:rPr lang="en-US" b="1" dirty="0"/>
              <a:t>            distance = </a:t>
            </a:r>
            <a:r>
              <a:rPr lang="en-US" b="1" dirty="0" err="1"/>
              <a:t>pearson</a:t>
            </a:r>
            <a:r>
              <a:rPr lang="en-US" b="1" dirty="0"/>
              <a:t>(ratings[user], ratings[u])</a:t>
            </a:r>
          </a:p>
          <a:p>
            <a:r>
              <a:rPr lang="en-US" b="1" dirty="0"/>
              <a:t>            if distance &lt;&gt; 0:</a:t>
            </a:r>
          </a:p>
          <a:p>
            <a:r>
              <a:rPr lang="en-US" b="1" dirty="0"/>
              <a:t>                </a:t>
            </a:r>
            <a:r>
              <a:rPr lang="en-US" b="1" dirty="0" err="1"/>
              <a:t>distances.append</a:t>
            </a:r>
            <a:r>
              <a:rPr lang="en-US" b="1" dirty="0"/>
              <a:t>((distance, user))</a:t>
            </a:r>
          </a:p>
          <a:p>
            <a:r>
              <a:rPr lang="en-US" b="1" dirty="0"/>
              <a:t>    # sort based on distance -- closest first</a:t>
            </a:r>
          </a:p>
          <a:p>
            <a:r>
              <a:rPr lang="en-US" b="1" dirty="0"/>
              <a:t>    </a:t>
            </a:r>
            <a:r>
              <a:rPr lang="en-US" b="1" dirty="0" err="1"/>
              <a:t>distances.sort</a:t>
            </a:r>
            <a:r>
              <a:rPr lang="en-US" b="1" dirty="0"/>
              <a:t>()</a:t>
            </a:r>
          </a:p>
          <a:p>
            <a:r>
              <a:rPr lang="en-US" b="1" dirty="0"/>
              <a:t>    return distances</a:t>
            </a:r>
          </a:p>
          <a:p>
            <a:r>
              <a:rPr lang="en-US" b="1" dirty="0"/>
              <a:t> </a:t>
            </a:r>
          </a:p>
          <a:p>
            <a:r>
              <a:rPr lang="en-US" b="1" dirty="0" err="1"/>
              <a:t>def</a:t>
            </a:r>
            <a:r>
              <a:rPr lang="en-US" b="1" dirty="0"/>
              <a:t> recommend(u, ratings):</a:t>
            </a:r>
          </a:p>
          <a:p>
            <a:r>
              <a:rPr lang="en-US" b="1" dirty="0"/>
              <a:t>    """Give list of recommendations"""</a:t>
            </a:r>
          </a:p>
          <a:p>
            <a:r>
              <a:rPr lang="en-US" b="1" dirty="0"/>
              <a:t>    # first find nearest neighbor</a:t>
            </a:r>
          </a:p>
          <a:p>
            <a:r>
              <a:rPr lang="en-US" b="1" dirty="0"/>
              <a:t>    distances = </a:t>
            </a:r>
            <a:r>
              <a:rPr lang="en-US" b="1" dirty="0" err="1"/>
              <a:t>computeNearestNeighbor</a:t>
            </a:r>
            <a:r>
              <a:rPr lang="en-US" b="1" dirty="0"/>
              <a:t>(u, ratings)</a:t>
            </a:r>
          </a:p>
          <a:p>
            <a:r>
              <a:rPr lang="en-US" b="1" dirty="0"/>
              <a:t>    if not distances:</a:t>
            </a:r>
          </a:p>
          <a:p>
            <a:r>
              <a:rPr lang="en-US" b="1" dirty="0"/>
              <a:t>        return</a:t>
            </a:r>
          </a:p>
          <a:p>
            <a:r>
              <a:rPr lang="en-US" b="1" dirty="0"/>
              <a:t>    else:</a:t>
            </a:r>
          </a:p>
          <a:p>
            <a:r>
              <a:rPr lang="en-US" b="1" dirty="0"/>
              <a:t>        nearest = distances[0][1]</a:t>
            </a:r>
          </a:p>
          <a:p>
            <a:r>
              <a:rPr lang="en-US" b="1" dirty="0"/>
              <a:t> </a:t>
            </a:r>
          </a:p>
          <a:p>
            <a:r>
              <a:rPr lang="en-US" b="1" dirty="0"/>
              <a:t>    recommendations = []</a:t>
            </a:r>
          </a:p>
          <a:p>
            <a:r>
              <a:rPr lang="en-US" b="1" dirty="0"/>
              <a:t>    # now find movies neighbor rated that user didn't</a:t>
            </a:r>
          </a:p>
          <a:p>
            <a:r>
              <a:rPr lang="en-US" b="1" dirty="0"/>
              <a:t>    </a:t>
            </a:r>
            <a:r>
              <a:rPr lang="en-US" b="1" dirty="0" err="1"/>
              <a:t>neighborRatings</a:t>
            </a:r>
            <a:r>
              <a:rPr lang="en-US" b="1" dirty="0"/>
              <a:t> = ratings[nearest]</a:t>
            </a:r>
          </a:p>
          <a:p>
            <a:r>
              <a:rPr lang="en-US" b="1" dirty="0"/>
              <a:t>    </a:t>
            </a:r>
            <a:r>
              <a:rPr lang="en-US" b="1" dirty="0" err="1"/>
              <a:t>userRatings</a:t>
            </a:r>
            <a:r>
              <a:rPr lang="en-US" b="1" dirty="0"/>
              <a:t> = ratings[u]</a:t>
            </a:r>
          </a:p>
          <a:p>
            <a:r>
              <a:rPr lang="en-US" b="1" dirty="0"/>
              <a:t>    for movie in </a:t>
            </a:r>
            <a:r>
              <a:rPr lang="en-US" b="1" dirty="0" err="1"/>
              <a:t>neighborRatings</a:t>
            </a:r>
            <a:r>
              <a:rPr lang="en-US" b="1" dirty="0"/>
              <a:t>:</a:t>
            </a:r>
          </a:p>
          <a:p>
            <a:r>
              <a:rPr lang="en-US" b="1" dirty="0"/>
              <a:t>        if not movie in </a:t>
            </a:r>
            <a:r>
              <a:rPr lang="en-US" b="1" dirty="0" err="1"/>
              <a:t>userRatings</a:t>
            </a:r>
            <a:r>
              <a:rPr lang="en-US" b="1" dirty="0"/>
              <a:t>: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recommendations.append</a:t>
            </a:r>
            <a:r>
              <a:rPr lang="en-US" b="1" dirty="0"/>
              <a:t>((movie, </a:t>
            </a:r>
            <a:r>
              <a:rPr lang="en-US" b="1" dirty="0" err="1"/>
              <a:t>neighborRatings</a:t>
            </a:r>
            <a:r>
              <a:rPr lang="en-US" b="1" dirty="0"/>
              <a:t>[movie]))</a:t>
            </a:r>
          </a:p>
          <a:p>
            <a:r>
              <a:rPr lang="en-US" b="1" dirty="0"/>
              <a:t>    # using the </a:t>
            </a:r>
            <a:r>
              <a:rPr lang="en-US" b="1" dirty="0" err="1"/>
              <a:t>fn</a:t>
            </a:r>
            <a:r>
              <a:rPr lang="en-US" b="1" dirty="0"/>
              <a:t> sorted for variety - sort is more efficient</a:t>
            </a:r>
          </a:p>
          <a:p>
            <a:r>
              <a:rPr lang="en-US" b="1" dirty="0"/>
              <a:t>    # </a:t>
            </a:r>
            <a:r>
              <a:rPr lang="en-US" b="1" dirty="0" err="1"/>
              <a:t>reurn</a:t>
            </a:r>
            <a:r>
              <a:rPr lang="en-US" b="1" dirty="0"/>
              <a:t> top 5 movie recommendations</a:t>
            </a:r>
          </a:p>
          <a:p>
            <a:r>
              <a:rPr lang="en-US" b="1" dirty="0"/>
              <a:t>    return sorted(recommendations, key=lambda </a:t>
            </a:r>
            <a:r>
              <a:rPr lang="en-US" b="1" dirty="0" err="1"/>
              <a:t>movieTuple</a:t>
            </a:r>
            <a:r>
              <a:rPr lang="en-US" b="1" dirty="0"/>
              <a:t>: </a:t>
            </a:r>
            <a:r>
              <a:rPr lang="en-US" b="1" dirty="0" err="1"/>
              <a:t>movieTuple</a:t>
            </a:r>
            <a:r>
              <a:rPr lang="en-US" b="1" dirty="0"/>
              <a:t>[1], reverse = True)[:5]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03564" y="1"/>
            <a:ext cx="11388436" cy="1593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69577" y="515913"/>
            <a:ext cx="10196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Gill Sans MT" panose="020B0502020104020203" pitchFamily="34" charset="0"/>
              </a:rPr>
              <a:t>RapidMiner</a:t>
            </a:r>
            <a:r>
              <a:rPr lang="en-US" sz="3200" b="1" dirty="0">
                <a:latin typeface="Gill Sans MT" panose="020B0502020104020203" pitchFamily="34" charset="0"/>
              </a:rPr>
              <a:t> generated  a quick model prototype, Python on the other hand not as much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064" y="4003469"/>
            <a:ext cx="2205965" cy="2568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14" y="4022760"/>
            <a:ext cx="3769408" cy="2548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ight Arrow 4"/>
          <p:cNvSpPr/>
          <p:nvPr/>
        </p:nvSpPr>
        <p:spPr>
          <a:xfrm>
            <a:off x="4587545" y="5000032"/>
            <a:ext cx="782424" cy="575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15" y="1847656"/>
            <a:ext cx="6933014" cy="1941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>
                <a:lumMod val="7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9080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6" t="10100" r="29046" b="50102"/>
          <a:stretch/>
        </p:blipFill>
        <p:spPr>
          <a:xfrm>
            <a:off x="8506691" y="4128653"/>
            <a:ext cx="3823855" cy="27293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3564" y="609594"/>
            <a:ext cx="1097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ill Sans MT" panose="020B0502020104020203" pitchFamily="34" charset="0"/>
              </a:rPr>
              <a:t>Adding movie features in </a:t>
            </a:r>
            <a:r>
              <a:rPr lang="en-US" sz="3200" b="1" dirty="0" err="1">
                <a:latin typeface="Gill Sans MT" panose="020B0502020104020203" pitchFamily="34" charset="0"/>
              </a:rPr>
              <a:t>GraphLab</a:t>
            </a:r>
            <a:r>
              <a:rPr lang="en-US" sz="3200" b="1" dirty="0">
                <a:latin typeface="Gill Sans MT" panose="020B0502020104020203" pitchFamily="34" charset="0"/>
              </a:rPr>
              <a:t> for more sophisticated model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3564" y="1964049"/>
            <a:ext cx="1075112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A product of turi.com which allows scalable machine learning applications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err="1">
                <a:latin typeface="Gill Sans MT" panose="020B0502020104020203" pitchFamily="34" charset="0"/>
              </a:rPr>
              <a:t>Graphlab</a:t>
            </a:r>
            <a:r>
              <a:rPr lang="en-US" sz="2400" dirty="0">
                <a:latin typeface="Gill Sans MT" panose="020B0502020104020203" pitchFamily="34" charset="0"/>
              </a:rPr>
              <a:t> has a variety of recommender system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Used factorized machine (generalized version of matrix factorization and combined SVD)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FM can create latent features and use additional attributes of movies: 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 marL="1257277" lvl="2" indent="-342900">
              <a:buFont typeface="Arial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	</a:t>
            </a:r>
            <a:r>
              <a:rPr lang="en-US" sz="2400" dirty="0" smtClean="0">
                <a:latin typeface="Gill Sans MT" panose="020B0502020104020203" pitchFamily="34" charset="0"/>
              </a:rPr>
              <a:t>Genre</a:t>
            </a:r>
            <a:r>
              <a:rPr lang="en-US" sz="2400" dirty="0">
                <a:latin typeface="Gill Sans MT" panose="020B0502020104020203" pitchFamily="34" charset="0"/>
              </a:rPr>
              <a:t>, Year, Awards, and Run time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1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215458" y="2084616"/>
            <a:ext cx="4074166" cy="47733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89623" y="2077966"/>
            <a:ext cx="3918539" cy="478003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504536"/>
            <a:ext cx="12192000" cy="5734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976" y="3537682"/>
            <a:ext cx="3479800" cy="19812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03564" y="84512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ill Sans MT" panose="020B0502020104020203" pitchFamily="34" charset="0"/>
              </a:rPr>
              <a:t>Using RMSE as a main evaluation measurement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5963" y="1606290"/>
            <a:ext cx="2826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5-fold Cross Validation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4" y="2366973"/>
            <a:ext cx="3137124" cy="43226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58145" y="2366973"/>
            <a:ext cx="3463637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8000"/>
              </a:lnSpc>
            </a:pPr>
            <a:r>
              <a:rPr lang="en-US" sz="2000" dirty="0">
                <a:latin typeface="Gill Sans MT" panose="020B0502020104020203" pitchFamily="34" charset="0"/>
              </a:rPr>
              <a:t>+/- 1.6</a:t>
            </a:r>
            <a:r>
              <a:rPr lang="en-US" altLang="zh-CN" sz="2000" dirty="0">
                <a:latin typeface="Gill Sans MT" panose="020B0502020104020203" pitchFamily="34" charset="0"/>
              </a:rPr>
              <a:t>498</a:t>
            </a:r>
            <a:r>
              <a:rPr lang="en-US" sz="2000" dirty="0">
                <a:latin typeface="Gill Sans MT" panose="020B0502020104020203" pitchFamily="34" charset="0"/>
              </a:rPr>
              <a:t> off from true ratings on a 10-score scale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810280"/>
              </p:ext>
            </p:extLst>
          </p:nvPr>
        </p:nvGraphicFramePr>
        <p:xfrm>
          <a:off x="4558139" y="3559848"/>
          <a:ext cx="3449782" cy="1829570"/>
        </p:xfrm>
        <a:graphic>
          <a:graphicData uri="http://schemas.openxmlformats.org/drawingml/2006/table">
            <a:tbl>
              <a:tblPr firstRow="1" bandRow="1">
                <a:solidFill>
                  <a:srgbClr val="FFFAEE"/>
                </a:solidFill>
                <a:tableStyleId>{5940675A-B579-460E-94D1-54222C63F5DA}</a:tableStyleId>
              </a:tblPr>
              <a:tblGrid>
                <a:gridCol w="6927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42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914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12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1233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FFFA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User</a:t>
                      </a:r>
                    </a:p>
                  </a:txBody>
                  <a:tcPr anchor="ctr">
                    <a:solidFill>
                      <a:srgbClr val="FFFA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Movie</a:t>
                      </a:r>
                    </a:p>
                  </a:txBody>
                  <a:tcPr anchor="ctr">
                    <a:solidFill>
                      <a:srgbClr val="FFFA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Rating</a:t>
                      </a:r>
                    </a:p>
                  </a:txBody>
                  <a:tcPr anchor="ctr">
                    <a:solidFill>
                      <a:srgbClr val="FFFA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8616">
                <a:tc>
                  <a:txBody>
                    <a:bodyPr/>
                    <a:lstStyle/>
                    <a:p>
                      <a:r>
                        <a:rPr lang="en-US" sz="1600" dirty="0"/>
                        <a:t>Ture</a:t>
                      </a:r>
                    </a:p>
                  </a:txBody>
                  <a:tcPr anchor="ctr">
                    <a:solidFill>
                      <a:srgbClr val="FFFA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2333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Interstellar (2014)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8616">
                <a:tc>
                  <a:txBody>
                    <a:bodyPr/>
                    <a:lstStyle/>
                    <a:p>
                      <a:r>
                        <a:rPr lang="en-US" sz="1600" dirty="0"/>
                        <a:t>Pred.</a:t>
                      </a:r>
                    </a:p>
                  </a:txBody>
                  <a:tcPr anchor="ctr">
                    <a:solidFill>
                      <a:srgbClr val="FFFA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2333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Interstellar (2014)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298877" y="1606290"/>
            <a:ext cx="396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Other evaluations to consider?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16637" y="2448922"/>
            <a:ext cx="34636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8000"/>
              </a:lnSpc>
            </a:pPr>
            <a:r>
              <a:rPr lang="en-US" sz="2000" dirty="0">
                <a:latin typeface="Gill Sans MT" panose="020B0502020104020203" pitchFamily="34" charset="0"/>
              </a:rPr>
              <a:t>Coverage</a:t>
            </a:r>
          </a:p>
          <a:p>
            <a:pPr algn="ctr">
              <a:lnSpc>
                <a:spcPct val="138000"/>
              </a:lnSpc>
            </a:pPr>
            <a:r>
              <a:rPr lang="en-US" sz="2000" dirty="0">
                <a:latin typeface="Gill Sans MT" panose="020B0502020104020203" pitchFamily="34" charset="0"/>
              </a:rPr>
              <a:t>Serendipity</a:t>
            </a:r>
          </a:p>
          <a:p>
            <a:pPr algn="ctr">
              <a:lnSpc>
                <a:spcPct val="138000"/>
              </a:lnSpc>
            </a:pPr>
            <a:r>
              <a:rPr lang="en-US" sz="2000" dirty="0">
                <a:latin typeface="Gill Sans MT" panose="020B0502020104020203" pitchFamily="34" charset="0"/>
              </a:rPr>
              <a:t>Utility</a:t>
            </a:r>
          </a:p>
          <a:p>
            <a:pPr algn="ctr">
              <a:lnSpc>
                <a:spcPct val="138000"/>
              </a:lnSpc>
            </a:pPr>
            <a:r>
              <a:rPr lang="en-US" sz="2000" dirty="0">
                <a:latin typeface="Gill Sans MT" panose="020B0502020104020203" pitchFamily="34" charset="0"/>
              </a:rPr>
              <a:t>Robustness</a:t>
            </a:r>
            <a:br>
              <a:rPr lang="en-US" sz="2000" dirty="0">
                <a:latin typeface="Gill Sans MT" panose="020B0502020104020203" pitchFamily="34" charset="0"/>
              </a:rPr>
            </a:br>
            <a:endParaRPr lang="en-US" sz="2000" dirty="0">
              <a:solidFill>
                <a:srgbClr val="54AAEB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38004" y="1553942"/>
            <a:ext cx="829073" cy="474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8000"/>
              </a:lnSpc>
            </a:pPr>
            <a:r>
              <a:rPr lang="en-US" b="1">
                <a:solidFill>
                  <a:schemeClr val="bg1"/>
                </a:solidFill>
                <a:latin typeface="Gill Sans MT" panose="020B0502020104020203" pitchFamily="34" charset="0"/>
              </a:rPr>
              <a:t>RMSE</a:t>
            </a:r>
            <a:endParaRPr lang="en-US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64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137666289"/>
              </p:ext>
            </p:extLst>
          </p:nvPr>
        </p:nvGraphicFramePr>
        <p:xfrm>
          <a:off x="886692" y="1259223"/>
          <a:ext cx="106402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3564" y="674448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ill Sans MT" panose="020B0502020104020203" pitchFamily="34" charset="0"/>
              </a:rPr>
              <a:t>Optimize model performance using different features</a:t>
            </a:r>
          </a:p>
        </p:txBody>
      </p:sp>
    </p:spTree>
    <p:extLst>
      <p:ext uri="{BB962C8B-B14F-4D97-AF65-F5344CB8AC3E}">
        <p14:creationId xmlns:p14="http://schemas.microsoft.com/office/powerpoint/2010/main" val="1194306716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215458" y="2084616"/>
            <a:ext cx="4074166" cy="47733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85935" y="2083979"/>
            <a:ext cx="3918539" cy="478003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504536"/>
            <a:ext cx="12192000" cy="5734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976" y="3537682"/>
            <a:ext cx="3479800" cy="19812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03564" y="84512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ill Sans MT" panose="020B0502020104020203" pitchFamily="34" charset="0"/>
              </a:rPr>
              <a:t>Using RMSE as a main evaluation measurement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5963" y="1606290"/>
            <a:ext cx="2826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5-fold Cross Validation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4" y="2366973"/>
            <a:ext cx="3137124" cy="43226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58145" y="2366973"/>
            <a:ext cx="3463637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8000"/>
              </a:lnSpc>
            </a:pPr>
            <a:r>
              <a:rPr lang="en-US" sz="2000" dirty="0">
                <a:latin typeface="Gill Sans MT" panose="020B0502020104020203" pitchFamily="34" charset="0"/>
              </a:rPr>
              <a:t>+/- 1.6</a:t>
            </a:r>
            <a:r>
              <a:rPr lang="en-US" altLang="zh-CN" sz="2000" dirty="0">
                <a:latin typeface="Gill Sans MT" panose="020B0502020104020203" pitchFamily="34" charset="0"/>
              </a:rPr>
              <a:t>498</a:t>
            </a:r>
            <a:r>
              <a:rPr lang="en-US" sz="2000" dirty="0">
                <a:latin typeface="Gill Sans MT" panose="020B0502020104020203" pitchFamily="34" charset="0"/>
              </a:rPr>
              <a:t> off from true ratings on a 10-score scale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872732"/>
              </p:ext>
            </p:extLst>
          </p:nvPr>
        </p:nvGraphicFramePr>
        <p:xfrm>
          <a:off x="4558139" y="3559848"/>
          <a:ext cx="3449782" cy="1829570"/>
        </p:xfrm>
        <a:graphic>
          <a:graphicData uri="http://schemas.openxmlformats.org/drawingml/2006/table">
            <a:tbl>
              <a:tblPr firstRow="1" bandRow="1">
                <a:solidFill>
                  <a:srgbClr val="FFFAEE"/>
                </a:solidFill>
                <a:tableStyleId>{5940675A-B579-460E-94D1-54222C63F5DA}</a:tableStyleId>
              </a:tblPr>
              <a:tblGrid>
                <a:gridCol w="6927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42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914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12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1233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FFFA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User</a:t>
                      </a:r>
                    </a:p>
                  </a:txBody>
                  <a:tcPr anchor="ctr">
                    <a:solidFill>
                      <a:srgbClr val="FFFA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Movie</a:t>
                      </a:r>
                    </a:p>
                  </a:txBody>
                  <a:tcPr anchor="ctr">
                    <a:solidFill>
                      <a:srgbClr val="FFFA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Rating</a:t>
                      </a:r>
                    </a:p>
                  </a:txBody>
                  <a:tcPr anchor="ctr">
                    <a:solidFill>
                      <a:srgbClr val="FFFA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8616">
                <a:tc>
                  <a:txBody>
                    <a:bodyPr/>
                    <a:lstStyle/>
                    <a:p>
                      <a:r>
                        <a:rPr lang="en-US" sz="1600" dirty="0"/>
                        <a:t>Ture</a:t>
                      </a:r>
                    </a:p>
                  </a:txBody>
                  <a:tcPr anchor="ctr">
                    <a:solidFill>
                      <a:srgbClr val="FFFA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2333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Interstellar (2014)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8616">
                <a:tc>
                  <a:txBody>
                    <a:bodyPr/>
                    <a:lstStyle/>
                    <a:p>
                      <a:r>
                        <a:rPr lang="en-US" sz="1600" dirty="0"/>
                        <a:t>Pred.</a:t>
                      </a:r>
                    </a:p>
                  </a:txBody>
                  <a:tcPr anchor="ctr">
                    <a:solidFill>
                      <a:srgbClr val="FFFA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2333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Interstellar (2014)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5838004" y="1553942"/>
            <a:ext cx="829073" cy="474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8000"/>
              </a:lnSpc>
            </a:pPr>
            <a:r>
              <a:rPr lang="en-US" b="1">
                <a:solidFill>
                  <a:schemeClr val="bg1"/>
                </a:solidFill>
                <a:latin typeface="Gill Sans MT" panose="020B0502020104020203" pitchFamily="34" charset="0"/>
              </a:rPr>
              <a:t>RMSE</a:t>
            </a:r>
            <a:endParaRPr lang="en-US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16637" y="2448922"/>
            <a:ext cx="34636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8000"/>
              </a:lnSpc>
            </a:pPr>
            <a:r>
              <a:rPr lang="en-US" sz="2000" dirty="0">
                <a:latin typeface="Gill Sans MT" panose="020B0502020104020203" pitchFamily="34" charset="0"/>
              </a:rPr>
              <a:t>Coverage</a:t>
            </a:r>
          </a:p>
          <a:p>
            <a:pPr algn="ctr">
              <a:lnSpc>
                <a:spcPct val="138000"/>
              </a:lnSpc>
            </a:pPr>
            <a:r>
              <a:rPr lang="en-US" sz="2000" dirty="0">
                <a:latin typeface="Gill Sans MT" panose="020B0502020104020203" pitchFamily="34" charset="0"/>
              </a:rPr>
              <a:t>Serendipity</a:t>
            </a:r>
          </a:p>
          <a:p>
            <a:pPr algn="ctr">
              <a:lnSpc>
                <a:spcPct val="138000"/>
              </a:lnSpc>
            </a:pPr>
            <a:r>
              <a:rPr lang="en-US" sz="2000" dirty="0">
                <a:latin typeface="Gill Sans MT" panose="020B0502020104020203" pitchFamily="34" charset="0"/>
              </a:rPr>
              <a:t>Utility</a:t>
            </a:r>
          </a:p>
          <a:p>
            <a:pPr algn="ctr">
              <a:lnSpc>
                <a:spcPct val="138000"/>
              </a:lnSpc>
            </a:pPr>
            <a:r>
              <a:rPr lang="en-US" sz="2000" dirty="0">
                <a:latin typeface="Gill Sans MT" panose="020B0502020104020203" pitchFamily="34" charset="0"/>
              </a:rPr>
              <a:t>Robustness</a:t>
            </a:r>
            <a:br>
              <a:rPr lang="en-US" sz="2000" dirty="0">
                <a:latin typeface="Gill Sans MT" panose="020B0502020104020203" pitchFamily="34" charset="0"/>
              </a:rPr>
            </a:br>
            <a:endParaRPr lang="en-US" sz="2000" dirty="0">
              <a:solidFill>
                <a:srgbClr val="54AAEB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98877" y="1606290"/>
            <a:ext cx="396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Other evaluations to consider?</a:t>
            </a:r>
          </a:p>
        </p:txBody>
      </p:sp>
    </p:spTree>
    <p:extLst>
      <p:ext uri="{BB962C8B-B14F-4D97-AF65-F5344CB8AC3E}">
        <p14:creationId xmlns:p14="http://schemas.microsoft.com/office/powerpoint/2010/main" val="312403924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1591</TotalTime>
  <Words>416</Words>
  <Application>Microsoft Macintosh PowerPoint</Application>
  <PresentationFormat>Widescreen</PresentationFormat>
  <Paragraphs>186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9" baseType="lpstr">
      <vt:lpstr>Aharoni</vt:lpstr>
      <vt:lpstr>Apple Braille</vt:lpstr>
      <vt:lpstr>Bernard MT Condensed</vt:lpstr>
      <vt:lpstr>Calibri</vt:lpstr>
      <vt:lpstr>Century Gothic</vt:lpstr>
      <vt:lpstr>Copperplate Gothic Bold</vt:lpstr>
      <vt:lpstr>Gill Sans MT</vt:lpstr>
      <vt:lpstr>Impact</vt:lpstr>
      <vt:lpstr>Segoe Print</vt:lpstr>
      <vt:lpstr>Segoe UI Light</vt:lpstr>
      <vt:lpstr>ZapfDingbatsITC</vt:lpstr>
      <vt:lpstr>宋体</vt:lpstr>
      <vt:lpstr>微软雅黑</vt:lpstr>
      <vt:lpstr>Arial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Wenrui Liu</cp:lastModifiedBy>
  <cp:revision>118</cp:revision>
  <dcterms:created xsi:type="dcterms:W3CDTF">2015-08-18T02:51:41Z</dcterms:created>
  <dcterms:modified xsi:type="dcterms:W3CDTF">2016-12-06T18:13:24Z</dcterms:modified>
  <cp:category/>
</cp:coreProperties>
</file>